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B6AD0-CCA6-41C4-A6F0-FB10443B7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4A6EE1-97F5-4DAA-BC5E-1D2D15022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24C871-20D3-4D85-82A3-6C75B05E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A2BBA0-22E4-407F-A7F1-AF403968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3683D-A517-4036-98D6-D7C92090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883EB-76B2-4CB0-A70D-FFFF69D1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33B05F-EDE4-46E9-BA72-9BE9930AA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FF16A-6E6E-4F04-9B72-686CAB8E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ED4B98-CA0F-4F7A-B8E8-4C21D47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92B5C-0945-40BB-BEB0-58EB71B1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9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A2F835-83CA-4CBB-B6D3-7F2D1A488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6A0BBB-F592-4BF5-AA11-19D626267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17F7F2-7CB5-4479-BB82-80F3577D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20070-8806-49B4-B149-7D0CD29A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A3A13-6A99-482D-A5DA-6963E61D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7DAC1-2071-44EC-9596-B166CFA1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1228BD-400F-4DF1-94E9-1A993585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D94640-A971-4541-B250-B2B0595E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2A100-91FE-44B8-A023-7DED74E3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DCCE2E-09DB-4EFB-925F-B8910A98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DA8C5-174A-41F6-AD99-F76AA55B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27568B-D404-4495-A357-091AF051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3BAA3-1507-4CF6-85C6-E4A5B687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DD2614-0FFD-466F-A090-05880C05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26231-B51C-4931-AB77-666C40B1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B2C6C-D10F-4F4F-AC19-8BB49F0D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FDDD73-5D89-41A2-99AA-B4089343D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CB51B1-9E48-4D63-B95B-E16AF1AFB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41890F-77B8-447F-BB60-F6E7370F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3F04BC-113E-4F97-A5B0-13513B84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5CE661-F1A5-4031-8E65-EE47427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66353-4662-4C61-B716-F887168B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F40A5D-0C24-416C-884B-FA1635E02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C9198B-A496-46FE-A19B-88F75E214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175A65-40DD-4D1A-8D43-35089BC8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25578A-DCF0-421E-98DB-C9263E90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122A41-9179-4D28-864D-D6F1B4E3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283579-8269-4EDC-A227-B15BFA2F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9FECD6-AE9A-415D-AFF6-3BA5F0CE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DBA0C-4370-41A9-8A87-8016EFB3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3A4D36-376E-4D1A-841C-3EEE7304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5426C8-2D47-40C2-BBBA-88A7DEF3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7333D1-8D19-4573-93F5-706EFECC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01EA53-1CA1-4D33-BC12-DB528BA7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0FAEA-D306-4762-8AB6-191E0761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0B56FB-796C-4CB7-8A74-699FA4A6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78FE5-490B-474C-9577-C26EF142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21EEB-41A6-4866-A8F3-7C2528E3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EF5730-EB4E-4A95-A54D-7520A8C27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5A7E2C-F8DF-4DC5-8D99-CC6C182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7DC97D-4816-4980-9A03-B2B1DF39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BCEBAC-8E5D-4A83-A1F7-FC47E995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C0E9F-495A-4DBE-ADD2-DBBF2FE7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BE8E65-224A-485E-B3BD-35B1854BE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CB87ED-D621-4F96-80AD-ED9D5C5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F3605A-9C5C-41C7-841B-945E3FF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B8E9E7-5F10-42BF-9782-5F4577AA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B6630A-74E6-4F57-A9FA-59D5E792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AEB20C-1460-4AA9-91F8-3D46FCC2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58A15-44F7-4DBB-8AF2-49D084FA6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3501C-E51A-40EC-8B18-E579913E2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B6683C-E949-4AA0-9A7E-9948AD683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868F6-C755-4FA7-BC60-F9F83305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hroneclay.top/2020/06/23/llvm-note/" TargetMode="External"/><Relationship Id="rId2" Type="http://schemas.openxmlformats.org/officeDocument/2006/relationships/hyperlink" Target="https://www.cs.cornell.edu/~asampson/blog/llv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da.hala01.com/2017/06/llvm-low-level-virtual-machine.html" TargetMode="External"/><Relationship Id="rId4" Type="http://schemas.openxmlformats.org/officeDocument/2006/relationships/hyperlink" Target="https://www.aosabook.org/en/llvm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LLVM与LLVM Pass简介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/>
            <a:br/>
            <a:r>
              <a:t>吴系风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2022年3月5日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利用前端生成中间表示</a:t>
            </a:r>
            <a:endParaRPr dirty="0"/>
          </a:p>
        </p:txBody>
      </p:sp>
      <p:pic>
        <p:nvPicPr>
          <p:cNvPr id="3" name="Picture 1" descr="fig:  输入源代码：模板化的快速排序代码.png"/>
          <p:cNvPicPr>
            <a:picLocks noGrp="1" noChangeAspect="1"/>
          </p:cNvPicPr>
          <p:nvPr/>
        </p:nvPicPr>
        <p:blipFill rotWithShape="1">
          <a:blip r:embed="rId2"/>
          <a:srcRect t="12115" b="12115"/>
          <a:stretch/>
        </p:blipFill>
        <p:spPr bwMode="auto">
          <a:xfrm>
            <a:off x="2289810" y="1393944"/>
            <a:ext cx="4564380" cy="3048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568371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dirty="0"/>
              <a:t>输入源代码：模板化的快速排序代码</a:t>
            </a:r>
            <a:r>
              <a:rPr lang="en-US" dirty="0"/>
              <a:t>quicksort.cpp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利用前端生成中间表示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800" dirty="0">
                <a:solidFill>
                  <a:srgbClr val="06287E"/>
                </a:solidFill>
                <a:latin typeface="Courier"/>
              </a:rPr>
              <a:t>clang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-x </a:t>
            </a:r>
            <a:r>
              <a:rPr sz="1800" dirty="0" err="1">
                <a:latin typeface="Courier"/>
              </a:rPr>
              <a:t>c++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-S </a:t>
            </a:r>
            <a:r>
              <a:rPr sz="1800" dirty="0">
                <a:solidFill>
                  <a:srgbClr val="7D9029"/>
                </a:solidFill>
                <a:latin typeface="Courier"/>
              </a:rPr>
              <a:t>-emit-</a:t>
            </a:r>
            <a:r>
              <a:rPr sz="1800" dirty="0" err="1">
                <a:solidFill>
                  <a:srgbClr val="7D9029"/>
                </a:solidFill>
                <a:latin typeface="Courier"/>
              </a:rPr>
              <a:t>llvm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-std=</a:t>
            </a:r>
            <a:r>
              <a:rPr sz="1800" dirty="0" err="1">
                <a:latin typeface="Courier"/>
              </a:rPr>
              <a:t>c++</a:t>
            </a:r>
            <a:r>
              <a:rPr sz="1800" dirty="0">
                <a:latin typeface="Courier"/>
              </a:rPr>
              <a:t>17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-O2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quicksort.cpp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-o </a:t>
            </a:r>
            <a:r>
              <a:rPr sz="1800" dirty="0" err="1">
                <a:latin typeface="Courier"/>
              </a:rPr>
              <a:t>quicksort.ll</a:t>
            </a:r>
            <a:endParaRPr sz="1800" dirty="0">
              <a:latin typeface="Courier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BF02CE-6FE3-41E9-B87D-0EF460148D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从源代码</a:t>
            </a:r>
            <a:r>
              <a:rPr lang="en-US" altLang="zh-CN" sz="1600" dirty="0"/>
              <a:t>quicksort.cpp</a:t>
            </a:r>
            <a:r>
              <a:rPr lang="zh-CN" altLang="en-US" sz="1600" dirty="0"/>
              <a:t>，生成中间表示</a:t>
            </a:r>
            <a:r>
              <a:rPr lang="en-US" altLang="zh-CN" sz="1600" dirty="0" err="1"/>
              <a:t>quicksort.ll</a:t>
            </a: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使用</a:t>
            </a:r>
            <a:r>
              <a:rPr lang="en-US" altLang="zh-CN" sz="1600" dirty="0"/>
              <a:t>C++</a:t>
            </a:r>
            <a:r>
              <a:rPr lang="zh-CN" altLang="en-US" sz="1600" dirty="0"/>
              <a:t>前端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使用</a:t>
            </a:r>
            <a:r>
              <a:rPr lang="en-US" altLang="zh-CN" sz="1600" dirty="0"/>
              <a:t>C++17</a:t>
            </a:r>
            <a:r>
              <a:rPr lang="zh-CN" altLang="en-US" sz="1600" dirty="0"/>
              <a:t>语言标准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进行</a:t>
            </a:r>
            <a:r>
              <a:rPr lang="en-US" altLang="zh-CN" sz="1600" dirty="0"/>
              <a:t>-O2</a:t>
            </a:r>
            <a:r>
              <a:rPr lang="zh-CN" altLang="en-US" sz="1600" dirty="0"/>
              <a:t>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利用前端生成中间表示</a:t>
            </a:r>
            <a:endParaRPr dirty="0"/>
          </a:p>
        </p:txBody>
      </p:sp>
      <p:pic>
        <p:nvPicPr>
          <p:cNvPr id="3" name="Picture 1"/>
          <p:cNvPicPr>
            <a:picLocks noGrp="1" noChangeAspect="1"/>
          </p:cNvPicPr>
          <p:nvPr/>
        </p:nvPicPr>
        <p:blipFill rotWithShape="1">
          <a:blip r:embed="rId2"/>
          <a:srcRect t="12184" b="12184"/>
          <a:stretch/>
        </p:blipFill>
        <p:spPr bwMode="auto">
          <a:xfrm>
            <a:off x="2289810" y="1296084"/>
            <a:ext cx="4564380" cy="30429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367099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dirty="0" err="1"/>
              <a:t>输出中间表示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将中间表示编译为目标平台汇编代码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800" dirty="0" err="1">
                <a:latin typeface="Courier"/>
              </a:rPr>
              <a:t>llc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-march=x86-64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</a:t>
            </a:r>
            <a:r>
              <a:rPr sz="1800" dirty="0" err="1">
                <a:latin typeface="Courier"/>
              </a:rPr>
              <a:t>mcpu</a:t>
            </a:r>
            <a:r>
              <a:rPr sz="1800" dirty="0">
                <a:latin typeface="Courier"/>
              </a:rPr>
              <a:t>=</a:t>
            </a:r>
            <a:r>
              <a:rPr sz="1800" dirty="0" err="1">
                <a:latin typeface="Courier"/>
              </a:rPr>
              <a:t>skylake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-O2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 err="1">
                <a:latin typeface="Courier"/>
              </a:rPr>
              <a:t>quicksort.ll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800" dirty="0"/>
            </a:br>
            <a:r>
              <a:rPr sz="1800" dirty="0">
                <a:latin typeface="Courier"/>
              </a:rPr>
              <a:t>-o </a:t>
            </a:r>
            <a:r>
              <a:rPr sz="1800" dirty="0" err="1">
                <a:latin typeface="Courier"/>
              </a:rPr>
              <a:t>quicksort.s</a:t>
            </a:r>
            <a:endParaRPr sz="1800" dirty="0">
              <a:latin typeface="Courier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163D70-24F5-4C35-ADDC-5249BC898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从中间表示</a:t>
            </a:r>
            <a:r>
              <a:rPr lang="en-US" altLang="zh-CN" sz="1600" dirty="0" err="1"/>
              <a:t>quicksort.ll</a:t>
            </a:r>
            <a:r>
              <a:rPr lang="zh-CN" altLang="en-US" sz="1600" dirty="0"/>
              <a:t>，生成汇编代码</a:t>
            </a:r>
            <a:r>
              <a:rPr lang="en-US" altLang="zh-CN" sz="1600" dirty="0" err="1"/>
              <a:t>quicksort.s</a:t>
            </a: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针对</a:t>
            </a:r>
            <a:r>
              <a:rPr lang="en-US" altLang="zh-CN" sz="1600" dirty="0"/>
              <a:t>x86-64</a:t>
            </a:r>
            <a:r>
              <a:rPr lang="zh-CN" altLang="en-US" sz="1600" dirty="0"/>
              <a:t>架构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针对</a:t>
            </a:r>
            <a:r>
              <a:rPr lang="en-US" altLang="zh-CN" sz="1600" dirty="0" err="1"/>
              <a:t>skylake</a:t>
            </a:r>
            <a:r>
              <a:rPr lang="en-US" altLang="zh-CN" sz="1600" dirty="0"/>
              <a:t> CPU</a:t>
            </a:r>
          </a:p>
          <a:p>
            <a:pPr>
              <a:lnSpc>
                <a:spcPct val="150000"/>
              </a:lnSpc>
            </a:pPr>
            <a:r>
              <a:rPr lang="zh-CN" altLang="en-US" sz="1600" dirty="0"/>
              <a:t>进行</a:t>
            </a:r>
            <a:r>
              <a:rPr lang="en-US" altLang="zh-CN" sz="1600" dirty="0"/>
              <a:t>-O2</a:t>
            </a:r>
            <a:r>
              <a:rPr lang="zh-CN" altLang="en-US" sz="1600" dirty="0"/>
              <a:t>优化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将中间表示编译为目标平台汇编代码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b="1" dirty="0" err="1"/>
              <a:t>查看llc支持哪些架构</a:t>
            </a:r>
            <a:endParaRPr b="1" dirty="0"/>
          </a:p>
          <a:p>
            <a:pPr indent="0">
              <a:buNone/>
            </a:pPr>
            <a:r>
              <a:rPr dirty="0" err="1">
                <a:latin typeface="Courier"/>
              </a:rPr>
              <a:t>llc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7D9029"/>
                </a:solidFill>
                <a:latin typeface="Courier"/>
              </a:rPr>
              <a:t>-version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82952D9-4DA7-4CB6-8488-6EFD538C93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654445"/>
            <a:ext cx="3886200" cy="26934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将中间表示编译为目标平台汇编代码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b="1" dirty="0" err="1"/>
              <a:t>查看llc针对某一架构支持哪些处理器类型</a:t>
            </a:r>
            <a:endParaRPr b="1" dirty="0"/>
          </a:p>
          <a:p>
            <a:pPr indent="0">
              <a:lnSpc>
                <a:spcPct val="150000"/>
              </a:lnSpc>
              <a:buNone/>
            </a:pPr>
            <a:r>
              <a:rPr sz="1200" dirty="0" err="1">
                <a:latin typeface="Courier"/>
              </a:rPr>
              <a:t>llvm</a:t>
            </a:r>
            <a:r>
              <a:rPr sz="1200" dirty="0">
                <a:latin typeface="Courier"/>
              </a:rPr>
              <a:t>-as 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>
                <a:latin typeface="Courier"/>
              </a:rPr>
              <a:t> /dev/null </a:t>
            </a:r>
            <a:r>
              <a:rPr lang="en-US" altLang="zh-CN" sz="1200" dirty="0">
                <a:latin typeface="Courier"/>
              </a:rPr>
              <a:t>\</a:t>
            </a:r>
          </a:p>
          <a:p>
            <a:pPr indent="0">
              <a:lnSpc>
                <a:spcPct val="150000"/>
              </a:lnSpc>
              <a:buNone/>
            </a:pPr>
            <a:r>
              <a:rPr sz="1200" b="1" dirty="0">
                <a:solidFill>
                  <a:srgbClr val="007020"/>
                </a:solidFill>
                <a:latin typeface="Courier"/>
              </a:rPr>
              <a:t>|</a:t>
            </a:r>
            <a:r>
              <a:rPr sz="1200" dirty="0">
                <a:latin typeface="Courier"/>
              </a:rPr>
              <a:t> </a:t>
            </a:r>
            <a:r>
              <a:rPr sz="1200" dirty="0" err="1">
                <a:latin typeface="Courier"/>
              </a:rPr>
              <a:t>llc</a:t>
            </a:r>
            <a:r>
              <a:rPr sz="1200" dirty="0">
                <a:latin typeface="Courier"/>
              </a:rPr>
              <a:t> </a:t>
            </a:r>
            <a:r>
              <a:rPr sz="1200" dirty="0">
                <a:solidFill>
                  <a:srgbClr val="7D9029"/>
                </a:solidFill>
                <a:latin typeface="Courier"/>
              </a:rPr>
              <a:t>-march</a:t>
            </a:r>
            <a:r>
              <a:rPr sz="1200" dirty="0">
                <a:solidFill>
                  <a:srgbClr val="666666"/>
                </a:solidFill>
                <a:latin typeface="Courier"/>
              </a:rPr>
              <a:t>=&lt;</a:t>
            </a:r>
            <a:r>
              <a:rPr sz="1200" dirty="0">
                <a:latin typeface="Courier"/>
              </a:rPr>
              <a:t>architecture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-</a:t>
            </a:r>
            <a:r>
              <a:rPr sz="1200" dirty="0" err="1">
                <a:latin typeface="Courier"/>
              </a:rPr>
              <a:t>mcpu</a:t>
            </a:r>
            <a:r>
              <a:rPr sz="1200" dirty="0">
                <a:latin typeface="Courier"/>
              </a:rPr>
              <a:t>=help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E231DAA-6BC0-4CB6-BF08-B065C92F8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654445"/>
            <a:ext cx="3886200" cy="26934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将中间表示编译为目标平台汇编代码</a:t>
            </a:r>
          </a:p>
        </p:txBody>
      </p:sp>
      <p:pic>
        <p:nvPicPr>
          <p:cNvPr id="3" name="Picture 1" descr="fig:  输出汇编代码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33700" y="1193800"/>
            <a:ext cx="3276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dirty="0" err="1"/>
              <a:t>输出汇编代码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 IR简介</a:t>
            </a:r>
          </a:p>
        </p:txBody>
      </p:sp>
      <p:pic>
        <p:nvPicPr>
          <p:cNvPr id="3" name="Picture 1" descr="fig:  LLVM-IR是一种平台无关、采用RISC-Like的指令集、以Single-Static-Assignment形式提供数目不设限的虚拟寄存器的汇编代码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193800"/>
            <a:ext cx="542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LLVM IR是一种平台无关、采用RISC Like的指令集、以Single Static Assignment形式提供数目不设限的虚拟寄存器的汇编代码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 IR的组成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LLVM </a:t>
            </a:r>
            <a:r>
              <a:rPr dirty="0" err="1"/>
              <a:t>IR由以下五部分组成</a:t>
            </a:r>
            <a:r>
              <a:rPr dirty="0"/>
              <a:t>：</a:t>
            </a:r>
          </a:p>
          <a:p>
            <a:pPr>
              <a:lnSpc>
                <a:spcPct val="150000"/>
              </a:lnSpc>
              <a:buAutoNum type="arabicPeriod"/>
            </a:pPr>
            <a:r>
              <a:rPr sz="1600" dirty="0" err="1"/>
              <a:t>Module（模块</a:t>
            </a:r>
            <a:r>
              <a:rPr sz="1600" dirty="0"/>
              <a:t>）：LLVM </a:t>
            </a:r>
            <a:r>
              <a:rPr sz="1600" dirty="0" err="1"/>
              <a:t>IR文件，包含若干个Function（函数</a:t>
            </a:r>
            <a:r>
              <a:rPr sz="1600" dirty="0"/>
              <a:t>）</a:t>
            </a:r>
          </a:p>
          <a:p>
            <a:pPr>
              <a:lnSpc>
                <a:spcPct val="150000"/>
              </a:lnSpc>
              <a:buAutoNum type="arabicPeriod"/>
            </a:pPr>
            <a:r>
              <a:rPr sz="1600" dirty="0" err="1"/>
              <a:t>Function（函数</a:t>
            </a:r>
            <a:r>
              <a:rPr sz="1600" dirty="0"/>
              <a:t>）：</a:t>
            </a:r>
            <a:r>
              <a:rPr sz="1600" dirty="0" err="1"/>
              <a:t>代码组织的基本单位，包含若干个BasicBlock（基本块</a:t>
            </a:r>
            <a:r>
              <a:rPr sz="1600" dirty="0"/>
              <a:t>）</a:t>
            </a:r>
          </a:p>
          <a:p>
            <a:pPr>
              <a:lnSpc>
                <a:spcPct val="150000"/>
              </a:lnSpc>
              <a:buAutoNum type="arabicPeriod"/>
            </a:pPr>
            <a:r>
              <a:rPr sz="1600" dirty="0" err="1"/>
              <a:t>Context（上下文</a:t>
            </a:r>
            <a:r>
              <a:rPr sz="1600" dirty="0"/>
              <a:t>）：</a:t>
            </a:r>
            <a:r>
              <a:rPr sz="1600" dirty="0" err="1"/>
              <a:t>一个Function（函数）所在的线程上下文</a:t>
            </a:r>
            <a:endParaRPr sz="1600" dirty="0"/>
          </a:p>
          <a:p>
            <a:pPr>
              <a:lnSpc>
                <a:spcPct val="150000"/>
              </a:lnSpc>
              <a:buAutoNum type="arabicPeriod"/>
            </a:pPr>
            <a:r>
              <a:rPr sz="1600" dirty="0" err="1"/>
              <a:t>BasicBlock（基本快</a:t>
            </a:r>
            <a:r>
              <a:rPr sz="1600" dirty="0"/>
              <a:t>）：</a:t>
            </a:r>
            <a:r>
              <a:rPr sz="1600" dirty="0" err="1"/>
              <a:t>一个单入口单出口，以br（跳转</a:t>
            </a:r>
            <a:r>
              <a:rPr sz="1600" dirty="0"/>
              <a:t>）、</a:t>
            </a:r>
            <a:r>
              <a:rPr sz="1600" dirty="0" err="1"/>
              <a:t>switch或返回（ret）指令结束的指令（Instruction）序列</a:t>
            </a:r>
            <a:endParaRPr sz="1600" dirty="0"/>
          </a:p>
          <a:p>
            <a:pPr>
              <a:lnSpc>
                <a:spcPct val="150000"/>
              </a:lnSpc>
              <a:buAutoNum type="arabicPeriod"/>
            </a:pPr>
            <a:r>
              <a:rPr sz="1600" dirty="0" err="1"/>
              <a:t>Instruction（指令</a:t>
            </a:r>
            <a:r>
              <a:rPr sz="1600" dirty="0"/>
              <a:t>）：LLVM </a:t>
            </a:r>
            <a:r>
              <a:rPr sz="1600" dirty="0" err="1"/>
              <a:t>IR的最基本的单位</a:t>
            </a:r>
            <a:endParaRPr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Module（模块）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600" dirty="0">
                <a:latin typeface="Courier"/>
              </a:rPr>
              <a:t>; </a:t>
            </a:r>
            <a:r>
              <a:rPr sz="1600" dirty="0" err="1">
                <a:latin typeface="Courier"/>
              </a:rPr>
              <a:t>ModuleID</a:t>
            </a:r>
            <a:r>
              <a:rPr sz="1600" dirty="0">
                <a:latin typeface="Courier"/>
              </a:rPr>
              <a:t> = 'quicksort.cpp'
</a:t>
            </a:r>
            <a:r>
              <a:rPr sz="1600" dirty="0" err="1">
                <a:latin typeface="Courier"/>
              </a:rPr>
              <a:t>source_filename</a:t>
            </a:r>
            <a:r>
              <a:rPr sz="1600" dirty="0">
                <a:latin typeface="Courier"/>
              </a:rPr>
              <a:t> = "quicksort.cpp"
target </a:t>
            </a:r>
            <a:r>
              <a:rPr sz="1600" dirty="0" err="1">
                <a:latin typeface="Courier"/>
              </a:rPr>
              <a:t>datalayout</a:t>
            </a:r>
            <a:r>
              <a:rPr sz="1600" dirty="0">
                <a:latin typeface="Courier"/>
              </a:rPr>
              <a:t> = "e-m:e-i64:64-f80:128-n8:16:32:64-S128"
target triple = "x86_64-pc-linux-gnu"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什么是LLVM？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t>一个用于开发编译器前端、后端的</a:t>
            </a:r>
            <a:r>
              <a:rPr b="1"/>
              <a:t>C++库</a:t>
            </a:r>
            <a:r>
              <a:t>；</a:t>
            </a:r>
          </a:p>
          <a:p>
            <a:pPr>
              <a:buAutoNum type="arabicPeriod"/>
            </a:pPr>
            <a:r>
              <a:t>一组基于它们开发，模块化程度高，完成生成中间表示、优化中间表示、生成机器码等任务的</a:t>
            </a:r>
            <a:r>
              <a:rPr b="1"/>
              <a:t>可执行文件</a:t>
            </a:r>
            <a:r>
              <a:t>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Function（函数）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zh-CN" altLang="en-US" sz="1100" b="1" dirty="0"/>
              <a:t>有定义有实现的函数</a:t>
            </a:r>
            <a:endParaRPr lang="en-US" altLang="zh-CN" sz="1100" b="1" dirty="0"/>
          </a:p>
          <a:p>
            <a:pPr indent="0">
              <a:buNone/>
            </a:pPr>
            <a:endParaRPr lang="zh-CN" altLang="en-US" sz="1100" b="1" dirty="0"/>
          </a:p>
          <a:p>
            <a:pPr indent="0">
              <a:buNone/>
            </a:pPr>
            <a:r>
              <a:rPr sz="1100" dirty="0">
                <a:solidFill>
                  <a:srgbClr val="FF0000"/>
                </a:solidFill>
                <a:latin typeface="Courier"/>
              </a:rPr>
              <a:t>define </a:t>
            </a:r>
            <a:r>
              <a:rPr sz="1100" dirty="0" err="1">
                <a:solidFill>
                  <a:srgbClr val="FF0000"/>
                </a:solidFill>
                <a:latin typeface="Courier"/>
              </a:rPr>
              <a:t>linkonce_odr</a:t>
            </a:r>
            <a:r>
              <a:rPr sz="1100" dirty="0">
                <a:solidFill>
                  <a:srgbClr val="FF0000"/>
                </a:solidFill>
                <a:latin typeface="Courier"/>
              </a:rPr>
              <a:t> void @_Z10_quicksortIN9__gnu_cxx17__normal_iteratorIPiSt6vectorIiSaIiEEEEEvT_S7_(i32*, i32*) </a:t>
            </a:r>
            <a:r>
              <a:rPr sz="1100" dirty="0" err="1">
                <a:solidFill>
                  <a:srgbClr val="FF0000"/>
                </a:solidFill>
                <a:latin typeface="Courier"/>
              </a:rPr>
              <a:t>local_unnamed_addr</a:t>
            </a:r>
            <a:r>
              <a:rPr sz="1100" dirty="0">
                <a:solidFill>
                  <a:srgbClr val="FF0000"/>
                </a:solidFill>
                <a:latin typeface="Courier"/>
              </a:rPr>
              <a:t> #1 </a:t>
            </a:r>
            <a:r>
              <a:rPr sz="1100" dirty="0" err="1">
                <a:solidFill>
                  <a:srgbClr val="FF0000"/>
                </a:solidFill>
                <a:latin typeface="Courier"/>
              </a:rPr>
              <a:t>comdat</a:t>
            </a:r>
            <a:r>
              <a:rPr sz="1100" dirty="0">
                <a:solidFill>
                  <a:srgbClr val="FF0000"/>
                </a:solidFill>
                <a:latin typeface="Courier"/>
              </a:rPr>
              <a:t> </a:t>
            </a:r>
            <a:r>
              <a:rPr sz="1100" dirty="0">
                <a:latin typeface="Courier"/>
              </a:rPr>
              <a:t>{
  %3 = </a:t>
            </a:r>
            <a:r>
              <a:rPr sz="1100" dirty="0" err="1">
                <a:latin typeface="Courier"/>
              </a:rPr>
              <a:t>icmp</a:t>
            </a:r>
            <a:r>
              <a:rPr sz="1100" dirty="0">
                <a:latin typeface="Courier"/>
              </a:rPr>
              <a:t> eq i32* %0, %1
  </a:t>
            </a:r>
            <a:r>
              <a:rPr sz="1100" dirty="0" err="1">
                <a:latin typeface="Courier"/>
              </a:rPr>
              <a:t>br</a:t>
            </a:r>
            <a:r>
              <a:rPr sz="1100" dirty="0">
                <a:latin typeface="Courier"/>
              </a:rPr>
              <a:t> i1 %3, label %25, label %4
;</a:t>
            </a:r>
            <a:r>
              <a:rPr lang="en-US" altLang="zh-CN" sz="1100" dirty="0">
                <a:latin typeface="Courier"/>
              </a:rPr>
              <a:t> </a:t>
            </a:r>
            <a:r>
              <a:rPr lang="zh-CN" altLang="en-US" sz="1100" dirty="0">
                <a:latin typeface="Courier"/>
              </a:rPr>
              <a:t>一些省略的基本块</a:t>
            </a:r>
            <a:r>
              <a:rPr sz="1100" dirty="0">
                <a:latin typeface="Courier"/>
              </a:rPr>
              <a:t>
; &lt;label&gt;:25:                                     ; </a:t>
            </a:r>
            <a:r>
              <a:rPr sz="1100" dirty="0" err="1">
                <a:latin typeface="Courier"/>
              </a:rPr>
              <a:t>preds</a:t>
            </a:r>
            <a:r>
              <a:rPr sz="1100" dirty="0">
                <a:latin typeface="Courier"/>
              </a:rPr>
              <a:t> = %22, %2
  </a:t>
            </a:r>
            <a:r>
              <a:rPr sz="1100" dirty="0">
                <a:solidFill>
                  <a:srgbClr val="FF0000"/>
                </a:solidFill>
                <a:latin typeface="Courier"/>
              </a:rPr>
              <a:t>ret void</a:t>
            </a:r>
            <a:r>
              <a:rPr sz="1100" dirty="0">
                <a:latin typeface="Courier"/>
              </a:rPr>
              <a:t>
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Function（函数）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zh-CN" altLang="en-US" sz="1400" b="1" dirty="0"/>
              <a:t>只有有定义没有实现的函数，链接的目标</a:t>
            </a:r>
            <a:endParaRPr lang="en-US" altLang="zh-CN" sz="1400" b="1" dirty="0"/>
          </a:p>
          <a:p>
            <a:pPr indent="0">
              <a:buNone/>
            </a:pPr>
            <a:endParaRPr lang="en-US" altLang="zh-CN" sz="1400" dirty="0">
              <a:latin typeface="Courier"/>
            </a:endParaRPr>
          </a:p>
          <a:p>
            <a:pPr indent="0">
              <a:buNone/>
            </a:pPr>
            <a:r>
              <a:rPr sz="1400" dirty="0">
                <a:latin typeface="Courier"/>
              </a:rPr>
              <a:t>; Function </a:t>
            </a:r>
            <a:r>
              <a:rPr sz="1400" dirty="0" err="1">
                <a:latin typeface="Courier"/>
              </a:rPr>
              <a:t>Attrs</a:t>
            </a:r>
            <a:r>
              <a:rPr sz="1400" dirty="0">
                <a:latin typeface="Courier"/>
              </a:rPr>
              <a:t>: </a:t>
            </a:r>
            <a:r>
              <a:rPr sz="1400" dirty="0" err="1">
                <a:latin typeface="Courier"/>
              </a:rPr>
              <a:t>nobuiltin</a:t>
            </a:r>
            <a:r>
              <a:rPr sz="1400" dirty="0">
                <a:latin typeface="Courier"/>
              </a:rPr>
              <a:t>
declare </a:t>
            </a:r>
            <a:r>
              <a:rPr sz="1400" dirty="0" err="1">
                <a:latin typeface="Courier"/>
              </a:rPr>
              <a:t>noalias</a:t>
            </a:r>
            <a:r>
              <a:rPr sz="1400" dirty="0">
                <a:latin typeface="Courier"/>
              </a:rPr>
              <a:t> nonnull i8* @_</a:t>
            </a:r>
            <a:r>
              <a:rPr sz="1400" dirty="0" err="1">
                <a:latin typeface="Courier"/>
              </a:rPr>
              <a:t>Znwm</a:t>
            </a:r>
            <a:r>
              <a:rPr sz="1400" dirty="0">
                <a:latin typeface="Courier"/>
              </a:rPr>
              <a:t>(i64) </a:t>
            </a:r>
            <a:r>
              <a:rPr sz="1400" dirty="0" err="1">
                <a:latin typeface="Courier"/>
              </a:rPr>
              <a:t>local_unnamed_addr</a:t>
            </a:r>
            <a:r>
              <a:rPr sz="1400" dirty="0">
                <a:latin typeface="Courier"/>
              </a:rPr>
              <a:t> #2
; Function </a:t>
            </a:r>
            <a:r>
              <a:rPr sz="1400" dirty="0" err="1">
                <a:latin typeface="Courier"/>
              </a:rPr>
              <a:t>Attrs</a:t>
            </a:r>
            <a:r>
              <a:rPr sz="1400" dirty="0">
                <a:latin typeface="Courier"/>
              </a:rPr>
              <a:t>: </a:t>
            </a:r>
            <a:r>
              <a:rPr sz="1400" dirty="0" err="1">
                <a:latin typeface="Courier"/>
              </a:rPr>
              <a:t>nobuiltin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nounwind</a:t>
            </a:r>
            <a:r>
              <a:rPr sz="1400" dirty="0">
                <a:latin typeface="Courier"/>
              </a:rPr>
              <a:t>
declare void @_</a:t>
            </a:r>
            <a:r>
              <a:rPr sz="1400" dirty="0" err="1">
                <a:latin typeface="Courier"/>
              </a:rPr>
              <a:t>ZdlPv</a:t>
            </a:r>
            <a:r>
              <a:rPr sz="1400" dirty="0">
                <a:latin typeface="Courier"/>
              </a:rPr>
              <a:t>(i8*) </a:t>
            </a:r>
            <a:r>
              <a:rPr sz="1400" dirty="0" err="1">
                <a:latin typeface="Courier"/>
              </a:rPr>
              <a:t>local_unnamed_addr</a:t>
            </a:r>
            <a:r>
              <a:rPr sz="1400" dirty="0">
                <a:latin typeface="Courier"/>
              </a:rPr>
              <a:t> #3
; Function </a:t>
            </a:r>
            <a:r>
              <a:rPr sz="1400" dirty="0" err="1">
                <a:latin typeface="Courier"/>
              </a:rPr>
              <a:t>Attrs</a:t>
            </a:r>
            <a:r>
              <a:rPr sz="1400" dirty="0">
                <a:latin typeface="Courier"/>
              </a:rPr>
              <a:t>: </a:t>
            </a:r>
            <a:r>
              <a:rPr sz="1400" dirty="0" err="1">
                <a:latin typeface="Courier"/>
              </a:rPr>
              <a:t>argmemonly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nounwind</a:t>
            </a:r>
            <a:r>
              <a:rPr sz="1400" dirty="0">
                <a:latin typeface="Courier"/>
              </a:rPr>
              <a:t>
declare void @llvm.memcpy.p0i8.p0i8.i64(i8* </a:t>
            </a:r>
            <a:r>
              <a:rPr sz="1400" dirty="0" err="1">
                <a:latin typeface="Courier"/>
              </a:rPr>
              <a:t>nocapture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writeonly</a:t>
            </a:r>
            <a:r>
              <a:rPr sz="1400" dirty="0">
                <a:latin typeface="Courier"/>
              </a:rPr>
              <a:t>, i8* </a:t>
            </a:r>
            <a:r>
              <a:rPr sz="1400" dirty="0" err="1">
                <a:latin typeface="Courier"/>
              </a:rPr>
              <a:t>nocapture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readonly</a:t>
            </a:r>
            <a:r>
              <a:rPr sz="1400" dirty="0">
                <a:latin typeface="Courier"/>
              </a:rPr>
              <a:t>, i64, i32, i1) #4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BasicBlock（基本快）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050" dirty="0">
                <a:solidFill>
                  <a:srgbClr val="FF0000"/>
                </a:solidFill>
                <a:latin typeface="Courier"/>
              </a:rPr>
              <a:t>; &lt;label&gt;:22:                                     ; </a:t>
            </a:r>
            <a:r>
              <a:rPr sz="1050" dirty="0" err="1">
                <a:solidFill>
                  <a:srgbClr val="FF0000"/>
                </a:solidFill>
                <a:latin typeface="Courier"/>
              </a:rPr>
              <a:t>preds</a:t>
            </a:r>
            <a:r>
              <a:rPr sz="1050" dirty="0">
                <a:solidFill>
                  <a:srgbClr val="FF0000"/>
                </a:solidFill>
                <a:latin typeface="Courier"/>
              </a:rPr>
              <a:t> = %16</a:t>
            </a:r>
            <a:r>
              <a:rPr sz="1050" dirty="0">
                <a:latin typeface="Courier"/>
              </a:rPr>
              <a:t>
  tail call void @_Z10_quicksortIN9__gnu_cxx17__normal_iteratorIPiSt6vectorIiSaIiEEEEEvT_S7_(i32* %6, i32* %17)
  %23 = </a:t>
            </a:r>
            <a:r>
              <a:rPr sz="1050" dirty="0" err="1">
                <a:latin typeface="Courier"/>
              </a:rPr>
              <a:t>getelementptr</a:t>
            </a:r>
            <a:r>
              <a:rPr sz="1050" dirty="0">
                <a:latin typeface="Courier"/>
              </a:rPr>
              <a:t> inbounds i32, i32* %17, i64 1
  %24 = </a:t>
            </a:r>
            <a:r>
              <a:rPr sz="1050" dirty="0" err="1">
                <a:latin typeface="Courier"/>
              </a:rPr>
              <a:t>icmp</a:t>
            </a:r>
            <a:r>
              <a:rPr sz="1050" dirty="0">
                <a:latin typeface="Courier"/>
              </a:rPr>
              <a:t> eq i32* %23, %1
</a:t>
            </a:r>
            <a:r>
              <a:rPr sz="1050" dirty="0">
                <a:solidFill>
                  <a:srgbClr val="FF0000"/>
                </a:solidFill>
                <a:latin typeface="Courier"/>
              </a:rPr>
              <a:t>  </a:t>
            </a:r>
            <a:r>
              <a:rPr sz="1050" dirty="0" err="1">
                <a:solidFill>
                  <a:srgbClr val="FF0000"/>
                </a:solidFill>
                <a:latin typeface="Courier"/>
              </a:rPr>
              <a:t>br</a:t>
            </a:r>
            <a:r>
              <a:rPr sz="1050" dirty="0">
                <a:solidFill>
                  <a:srgbClr val="FF0000"/>
                </a:solidFill>
                <a:latin typeface="Courier"/>
              </a:rPr>
              <a:t> i1 %24, label %25, label %5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C++如何被编译为LLVM IR？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 err="1"/>
              <a:t>算数逻辑运算如何被编译</a:t>
            </a:r>
            <a:r>
              <a:rPr dirty="0"/>
              <a:t>？</a:t>
            </a:r>
          </a:p>
          <a:p>
            <a:pPr lvl="0"/>
            <a:r>
              <a:rPr dirty="0" err="1"/>
              <a:t>函数如何被编译</a:t>
            </a:r>
            <a:r>
              <a:rPr dirty="0"/>
              <a:t>？</a:t>
            </a:r>
          </a:p>
          <a:p>
            <a:pPr lvl="0"/>
            <a:r>
              <a:rPr dirty="0" err="1"/>
              <a:t>类如何被编译</a:t>
            </a:r>
            <a:r>
              <a:rPr dirty="0"/>
              <a:t>？</a:t>
            </a:r>
          </a:p>
          <a:p>
            <a:pPr lvl="0"/>
            <a:r>
              <a:rPr dirty="0" err="1"/>
              <a:t>各种语法糖（如lambda表达式）如何倍编译</a:t>
            </a:r>
            <a:r>
              <a:rPr dirty="0"/>
              <a:t>？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sz="2000" dirty="0" err="1"/>
              <a:t>参考《Mapping</a:t>
            </a:r>
            <a:r>
              <a:rPr sz="2000" dirty="0"/>
              <a:t> High Level Constructs to LLVM IR Documentation》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操纵LLVM IR的LLVM Pass</a:t>
            </a:r>
          </a:p>
        </p:txBody>
      </p:sp>
      <p:pic>
        <p:nvPicPr>
          <p:cNvPr id="3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9" y="1854200"/>
            <a:ext cx="8201022" cy="1562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LLVM Pass作用阶段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操纵LLVM IR的LLVM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LLVM </a:t>
            </a:r>
            <a:r>
              <a:rPr dirty="0" err="1"/>
              <a:t>Pass本质上是一个被</a:t>
            </a:r>
            <a:r>
              <a:rPr dirty="0" err="1">
                <a:latin typeface="Courier"/>
              </a:rPr>
              <a:t>opt</a:t>
            </a:r>
            <a:r>
              <a:rPr dirty="0" err="1"/>
              <a:t>可执行文件载入的动态链接库</a:t>
            </a:r>
            <a:r>
              <a:rPr dirty="0"/>
              <a:t>。</a:t>
            </a:r>
          </a:p>
          <a:p>
            <a:pPr marL="0" indent="0">
              <a:buNone/>
            </a:pPr>
            <a:r>
              <a:rPr dirty="0" err="1"/>
              <a:t>其代码文件的基本结构如下</a:t>
            </a:r>
            <a:r>
              <a:rPr dirty="0"/>
              <a:t>：</a:t>
            </a:r>
          </a:p>
          <a:p>
            <a:pPr lvl="0">
              <a:lnSpc>
                <a:spcPct val="150000"/>
              </a:lnSpc>
            </a:pPr>
            <a:r>
              <a:rPr dirty="0" err="1"/>
              <a:t>命令行参数</a:t>
            </a:r>
            <a:endParaRPr dirty="0"/>
          </a:p>
          <a:p>
            <a:pPr lvl="0">
              <a:lnSpc>
                <a:spcPct val="150000"/>
              </a:lnSpc>
            </a:pPr>
            <a:r>
              <a:rPr dirty="0" err="1"/>
              <a:t>继承自llvm</a:t>
            </a:r>
            <a:r>
              <a:rPr dirty="0"/>
              <a:t>::</a:t>
            </a:r>
            <a:r>
              <a:rPr dirty="0" err="1"/>
              <a:t>FunctionPass的类定义</a:t>
            </a:r>
            <a:endParaRPr dirty="0"/>
          </a:p>
          <a:p>
            <a:pPr lvl="0">
              <a:lnSpc>
                <a:spcPct val="150000"/>
              </a:lnSpc>
            </a:pPr>
            <a:r>
              <a:rPr dirty="0" err="1"/>
              <a:t>注册LLVM</a:t>
            </a:r>
            <a:r>
              <a:rPr dirty="0"/>
              <a:t> Pass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命令行参数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100" dirty="0">
                <a:solidFill>
                  <a:srgbClr val="BC7A00"/>
                </a:solidFill>
                <a:latin typeface="Courier"/>
              </a:rPr>
              <a:t>#include </a:t>
            </a:r>
            <a:r>
              <a:rPr sz="1100" dirty="0">
                <a:latin typeface="Courier"/>
              </a:rPr>
              <a:t>&lt;</a:t>
            </a:r>
            <a:r>
              <a:rPr sz="1100" dirty="0" err="1">
                <a:latin typeface="Courier"/>
              </a:rPr>
              <a:t>llvm</a:t>
            </a:r>
            <a:r>
              <a:rPr sz="1100" dirty="0">
                <a:latin typeface="Courier"/>
              </a:rPr>
              <a:t>/Support/</a:t>
            </a:r>
            <a:r>
              <a:rPr sz="1100" dirty="0" err="1">
                <a:latin typeface="Courier"/>
              </a:rPr>
              <a:t>CommandLine.h</a:t>
            </a:r>
            <a:r>
              <a:rPr sz="1100" dirty="0">
                <a:latin typeface="Courier"/>
              </a:rPr>
              <a:t>&gt;</a:t>
            </a:r>
            <a:br>
              <a:rPr sz="1100" dirty="0"/>
            </a:br>
            <a:br>
              <a:rPr sz="1100" dirty="0"/>
            </a:br>
            <a:br>
              <a:rPr sz="1100" dirty="0"/>
            </a:br>
            <a:r>
              <a:rPr sz="1100" i="1" dirty="0">
                <a:solidFill>
                  <a:srgbClr val="60A0B0"/>
                </a:solidFill>
                <a:latin typeface="Courier"/>
              </a:rPr>
              <a:t>// Command-line arguments</a:t>
            </a:r>
            <a:br>
              <a:rPr sz="1100" dirty="0"/>
            </a:br>
            <a:r>
              <a:rPr sz="1100" dirty="0">
                <a:solidFill>
                  <a:srgbClr val="7D9029"/>
                </a:solidFill>
                <a:latin typeface="Courier"/>
              </a:rPr>
              <a:t>static</a:t>
            </a:r>
            <a:r>
              <a:rPr sz="1100" dirty="0">
                <a:latin typeface="Courier"/>
              </a:rPr>
              <a:t> </a:t>
            </a:r>
            <a:r>
              <a:rPr sz="1100" dirty="0" err="1">
                <a:latin typeface="Courier"/>
              </a:rPr>
              <a:t>llvm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cl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opt</a:t>
            </a:r>
            <a:r>
              <a:rPr sz="11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100" dirty="0">
                <a:latin typeface="Courier"/>
              </a:rPr>
              <a:t>std::string</a:t>
            </a:r>
            <a:r>
              <a:rPr sz="11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100" dirty="0">
                <a:latin typeface="Courier"/>
              </a:rPr>
              <a:t> </a:t>
            </a:r>
            <a:r>
              <a:rPr sz="1100" dirty="0" err="1">
                <a:latin typeface="Courier"/>
              </a:rPr>
              <a:t>output_function_list_file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br>
              <a:rPr sz="1100" dirty="0"/>
            </a:br>
            <a:r>
              <a:rPr sz="1100" dirty="0">
                <a:latin typeface="Courier"/>
              </a:rPr>
              <a:t>    </a:t>
            </a:r>
            <a:r>
              <a:rPr sz="1100" dirty="0">
                <a:solidFill>
                  <a:srgbClr val="4070A0"/>
                </a:solidFill>
                <a:latin typeface="Courier"/>
              </a:rPr>
              <a:t>"output-function-list-file"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// specify what the option name is</a:t>
            </a:r>
            <a:br>
              <a:rPr sz="1100" dirty="0"/>
            </a:br>
            <a:r>
              <a:rPr sz="1100" dirty="0">
                <a:latin typeface="Courier"/>
              </a:rPr>
              <a:t>    </a:t>
            </a:r>
            <a:r>
              <a:rPr sz="1100" dirty="0" err="1">
                <a:latin typeface="Courier"/>
              </a:rPr>
              <a:t>llvm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cl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 err="1">
                <a:latin typeface="Courier"/>
              </a:rPr>
              <a:t>init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solidFill>
                  <a:srgbClr val="4070A0"/>
                </a:solidFill>
                <a:latin typeface="Courier"/>
              </a:rPr>
              <a:t>"</a:t>
            </a:r>
            <a:r>
              <a:rPr sz="1100" dirty="0" err="1">
                <a:solidFill>
                  <a:srgbClr val="4070A0"/>
                </a:solidFill>
                <a:latin typeface="Courier"/>
              </a:rPr>
              <a:t>function_list.output</a:t>
            </a:r>
            <a:r>
              <a:rPr sz="1100" dirty="0">
                <a:solidFill>
                  <a:srgbClr val="4070A0"/>
                </a:solidFill>
                <a:latin typeface="Courier"/>
              </a:rPr>
              <a:t>"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),</a:t>
            </a:r>
            <a:r>
              <a:rPr sz="1100" dirty="0">
                <a:latin typeface="Courier"/>
              </a:rPr>
              <a:t> 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// specify an initial value</a:t>
            </a:r>
            <a:br>
              <a:rPr sz="1100" dirty="0"/>
            </a:br>
            <a:r>
              <a:rPr sz="1100" dirty="0">
                <a:latin typeface="Courier"/>
              </a:rPr>
              <a:t>    </a:t>
            </a:r>
            <a:r>
              <a:rPr sz="1100" dirty="0" err="1">
                <a:latin typeface="Courier"/>
              </a:rPr>
              <a:t>llvm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cl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 err="1">
                <a:latin typeface="Courier"/>
              </a:rPr>
              <a:t>NotHidden</a:t>
            </a:r>
            <a:r>
              <a:rPr sz="1100" dirty="0">
                <a:solidFill>
                  <a:srgbClr val="666666"/>
                </a:solidFill>
                <a:latin typeface="Courier"/>
              </a:rPr>
              <a:t>,</a:t>
            </a:r>
            <a:r>
              <a:rPr sz="1100" dirty="0">
                <a:latin typeface="Courier"/>
              </a:rPr>
              <a:t> 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// control whether or not an option appears in the -help output</a:t>
            </a:r>
            <a:br>
              <a:rPr sz="1100" dirty="0"/>
            </a:br>
            <a:r>
              <a:rPr sz="1100" dirty="0">
                <a:latin typeface="Courier"/>
              </a:rPr>
              <a:t>    </a:t>
            </a:r>
            <a:r>
              <a:rPr sz="1100" dirty="0" err="1">
                <a:latin typeface="Courier"/>
              </a:rPr>
              <a:t>llvm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cl</a:t>
            </a:r>
            <a:r>
              <a:rPr sz="11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100" dirty="0">
                <a:latin typeface="Courier"/>
              </a:rPr>
              <a:t>desc</a:t>
            </a:r>
            <a:r>
              <a:rPr sz="1100" dirty="0">
                <a:solidFill>
                  <a:srgbClr val="666666"/>
                </a:solidFill>
                <a:latin typeface="Courier"/>
              </a:rPr>
              <a:t>(</a:t>
            </a:r>
            <a:r>
              <a:rPr sz="1100" dirty="0">
                <a:solidFill>
                  <a:srgbClr val="4070A0"/>
                </a:solidFill>
                <a:latin typeface="Courier"/>
              </a:rPr>
              <a:t>"File to output the function list to"</a:t>
            </a:r>
            <a:r>
              <a:rPr sz="1100" dirty="0">
                <a:solidFill>
                  <a:srgbClr val="666666"/>
                </a:solidFill>
                <a:latin typeface="Courier"/>
              </a:rPr>
              <a:t>)</a:t>
            </a:r>
            <a:r>
              <a:rPr sz="1100" dirty="0">
                <a:latin typeface="Courier"/>
              </a:rPr>
              <a:t> </a:t>
            </a:r>
            <a:r>
              <a:rPr sz="1100" i="1" dirty="0">
                <a:solidFill>
                  <a:srgbClr val="60A0B0"/>
                </a:solidFill>
                <a:latin typeface="Courier"/>
              </a:rPr>
              <a:t>// specify a description</a:t>
            </a:r>
            <a:br>
              <a:rPr sz="1100" dirty="0"/>
            </a:br>
            <a:r>
              <a:rPr sz="1100" dirty="0">
                <a:solidFill>
                  <a:srgbClr val="666666"/>
                </a:solidFill>
                <a:latin typeface="Courier"/>
              </a:rPr>
              <a:t>);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继承自llvm::FunctionPass的类定义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sz="900" i="1" dirty="0">
                <a:solidFill>
                  <a:srgbClr val="60A0B0"/>
                </a:solidFill>
                <a:latin typeface="Courier"/>
              </a:rPr>
              <a:t>// Class definition</a:t>
            </a:r>
            <a:br>
              <a:rPr sz="900" dirty="0"/>
            </a:br>
            <a:r>
              <a:rPr sz="900" b="1" dirty="0">
                <a:solidFill>
                  <a:srgbClr val="007020"/>
                </a:solidFill>
                <a:latin typeface="Courier"/>
              </a:rPr>
              <a:t>namespace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{</a:t>
            </a:r>
            <a:br>
              <a:rPr sz="900" dirty="0"/>
            </a:br>
            <a:r>
              <a:rPr sz="900" dirty="0">
                <a:latin typeface="Courier"/>
              </a:rPr>
              <a:t>   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class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OutputFunctionListPass</a:t>
            </a:r>
            <a:r>
              <a:rPr sz="900" dirty="0">
                <a:solidFill>
                  <a:srgbClr val="666666"/>
                </a:solidFill>
                <a:latin typeface="Courier"/>
              </a:rPr>
              <a:t>:</a:t>
            </a:r>
            <a:r>
              <a:rPr sz="900" dirty="0">
                <a:latin typeface="Courier"/>
              </a:rPr>
              <a:t>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public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llvm</a:t>
            </a:r>
            <a:r>
              <a:rPr sz="900" dirty="0">
                <a:solidFill>
                  <a:srgbClr val="666666"/>
                </a:solidFill>
                <a:latin typeface="Courier"/>
              </a:rPr>
              <a:t>::</a:t>
            </a:r>
            <a:r>
              <a:rPr sz="900" dirty="0" err="1">
                <a:latin typeface="Courier"/>
              </a:rPr>
              <a:t>FunctionPass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{</a:t>
            </a:r>
            <a:br>
              <a:rPr sz="900" dirty="0"/>
            </a:br>
            <a:r>
              <a:rPr sz="900" dirty="0">
                <a:latin typeface="Courier"/>
              </a:rPr>
              <a:t>   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private</a:t>
            </a:r>
            <a:r>
              <a:rPr sz="900" dirty="0">
                <a:solidFill>
                  <a:srgbClr val="666666"/>
                </a:solidFill>
                <a:latin typeface="Courier"/>
              </a:rPr>
              <a:t>:</a:t>
            </a:r>
            <a:br>
              <a:rPr sz="900" dirty="0"/>
            </a:br>
            <a:r>
              <a:rPr sz="900" dirty="0">
                <a:latin typeface="Courier"/>
              </a:rPr>
              <a:t>        std::</a:t>
            </a:r>
            <a:r>
              <a:rPr sz="900" dirty="0" err="1">
                <a:latin typeface="Courier"/>
              </a:rPr>
              <a:t>ofstream</a:t>
            </a:r>
            <a:r>
              <a:rPr sz="900" dirty="0">
                <a:solidFill>
                  <a:srgbClr val="666666"/>
                </a:solidFill>
                <a:latin typeface="Courier"/>
              </a:rPr>
              <a:t> </a:t>
            </a:r>
            <a:r>
              <a:rPr sz="900" dirty="0" err="1">
                <a:latin typeface="Courier"/>
              </a:rPr>
              <a:t>output_function_list_file_stream</a:t>
            </a:r>
            <a:r>
              <a:rPr sz="900" dirty="0">
                <a:solidFill>
                  <a:srgbClr val="666666"/>
                </a:solidFill>
                <a:latin typeface="Courier"/>
              </a:rPr>
              <a:t>;</a:t>
            </a:r>
            <a:br>
              <a:rPr sz="900" dirty="0"/>
            </a:br>
            <a:r>
              <a:rPr sz="900" dirty="0">
                <a:latin typeface="Courier"/>
              </a:rPr>
              <a:t>   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public</a:t>
            </a:r>
            <a:r>
              <a:rPr sz="900" dirty="0">
                <a:solidFill>
                  <a:srgbClr val="666666"/>
                </a:solidFill>
                <a:latin typeface="Courier"/>
              </a:rPr>
              <a:t>: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// Pass ID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dirty="0">
                <a:solidFill>
                  <a:srgbClr val="7D9029"/>
                </a:solidFill>
                <a:latin typeface="Courier"/>
              </a:rPr>
              <a:t>static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902000"/>
                </a:solidFill>
                <a:latin typeface="Courier"/>
              </a:rPr>
              <a:t>char</a:t>
            </a:r>
            <a:r>
              <a:rPr sz="900" dirty="0">
                <a:latin typeface="Courier"/>
              </a:rPr>
              <a:t> ID</a:t>
            </a:r>
            <a:r>
              <a:rPr sz="900" dirty="0">
                <a:solidFill>
                  <a:srgbClr val="666666"/>
                </a:solidFill>
                <a:latin typeface="Courier"/>
              </a:rPr>
              <a:t>;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// Constructor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dirty="0" err="1">
                <a:latin typeface="Courier"/>
              </a:rPr>
              <a:t>OutputFunctionListPass</a:t>
            </a:r>
            <a:r>
              <a:rPr sz="900" dirty="0">
                <a:solidFill>
                  <a:srgbClr val="666666"/>
                </a:solidFill>
                <a:latin typeface="Courier"/>
              </a:rPr>
              <a:t>():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FunctionPass</a:t>
            </a:r>
            <a:r>
              <a:rPr sz="900" dirty="0">
                <a:solidFill>
                  <a:srgbClr val="666666"/>
                </a:solidFill>
                <a:latin typeface="Courier"/>
              </a:rPr>
              <a:t>(</a:t>
            </a:r>
            <a:r>
              <a:rPr sz="900" dirty="0">
                <a:latin typeface="Courier"/>
              </a:rPr>
              <a:t>ID</a:t>
            </a:r>
            <a:r>
              <a:rPr sz="900" dirty="0">
                <a:solidFill>
                  <a:srgbClr val="666666"/>
                </a:solidFill>
                <a:latin typeface="Courier"/>
              </a:rPr>
              <a:t>),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output_function_list_file_stream</a:t>
            </a:r>
            <a:r>
              <a:rPr sz="900" dirty="0">
                <a:solidFill>
                  <a:srgbClr val="666666"/>
                </a:solidFill>
                <a:latin typeface="Courier"/>
              </a:rPr>
              <a:t>(</a:t>
            </a:r>
            <a:r>
              <a:rPr sz="900" dirty="0" err="1">
                <a:latin typeface="Courier"/>
              </a:rPr>
              <a:t>output_function_list_file</a:t>
            </a:r>
            <a:r>
              <a:rPr sz="900" dirty="0">
                <a:solidFill>
                  <a:srgbClr val="666666"/>
                </a:solidFill>
                <a:latin typeface="Courier"/>
              </a:rPr>
              <a:t>)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{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}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// This function should be </a:t>
            </a:r>
            <a:r>
              <a:rPr sz="900" i="1" dirty="0" err="1">
                <a:solidFill>
                  <a:srgbClr val="60A0B0"/>
                </a:solidFill>
                <a:latin typeface="Courier"/>
              </a:rPr>
              <a:t>overriden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 by passes that need analysis information to do their job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dirty="0">
                <a:solidFill>
                  <a:srgbClr val="902000"/>
                </a:solidFill>
                <a:latin typeface="Courier"/>
              </a:rPr>
              <a:t>void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getAnalysisUsage</a:t>
            </a:r>
            <a:r>
              <a:rPr sz="900" dirty="0">
                <a:solidFill>
                  <a:srgbClr val="666666"/>
                </a:solidFill>
                <a:latin typeface="Courier"/>
              </a:rPr>
              <a:t>(</a:t>
            </a:r>
            <a:r>
              <a:rPr sz="900" dirty="0" err="1">
                <a:latin typeface="Courier"/>
              </a:rPr>
              <a:t>llvm</a:t>
            </a:r>
            <a:r>
              <a:rPr sz="900" dirty="0">
                <a:solidFill>
                  <a:srgbClr val="666666"/>
                </a:solidFill>
                <a:latin typeface="Courier"/>
              </a:rPr>
              <a:t>::</a:t>
            </a:r>
            <a:r>
              <a:rPr sz="900" dirty="0" err="1">
                <a:latin typeface="Courier"/>
              </a:rPr>
              <a:t>AnalysisUsage</a:t>
            </a:r>
            <a:r>
              <a:rPr sz="9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analysisUsage</a:t>
            </a:r>
            <a:r>
              <a:rPr sz="900" dirty="0">
                <a:solidFill>
                  <a:srgbClr val="666666"/>
                </a:solidFill>
                <a:latin typeface="Courier"/>
              </a:rPr>
              <a:t>)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7D9029"/>
                </a:solidFill>
                <a:latin typeface="Courier"/>
              </a:rPr>
              <a:t>const</a:t>
            </a:r>
            <a:r>
              <a:rPr sz="900" dirty="0">
                <a:latin typeface="Courier"/>
              </a:rPr>
              <a:t>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override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{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}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// Virtual method </a:t>
            </a:r>
            <a:r>
              <a:rPr sz="900" i="1" dirty="0" err="1">
                <a:solidFill>
                  <a:srgbClr val="60A0B0"/>
                </a:solidFill>
                <a:latin typeface="Courier"/>
              </a:rPr>
              <a:t>overriden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 by subclasses to do the per-function processing of the pass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i="1" dirty="0">
                <a:solidFill>
                  <a:srgbClr val="60A0B0"/>
                </a:solidFill>
                <a:latin typeface="Courier"/>
              </a:rPr>
              <a:t>// A true value should be returned if the function is modified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dirty="0">
                <a:solidFill>
                  <a:srgbClr val="902000"/>
                </a:solidFill>
                <a:latin typeface="Courier"/>
              </a:rPr>
              <a:t>bool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runOnFunction</a:t>
            </a:r>
            <a:r>
              <a:rPr sz="900" dirty="0">
                <a:solidFill>
                  <a:srgbClr val="666666"/>
                </a:solidFill>
                <a:latin typeface="Courier"/>
              </a:rPr>
              <a:t>(</a:t>
            </a:r>
            <a:r>
              <a:rPr sz="900" dirty="0" err="1">
                <a:latin typeface="Courier"/>
              </a:rPr>
              <a:t>llvm</a:t>
            </a:r>
            <a:r>
              <a:rPr sz="900" dirty="0">
                <a:solidFill>
                  <a:srgbClr val="666666"/>
                </a:solidFill>
                <a:latin typeface="Courier"/>
              </a:rPr>
              <a:t>::</a:t>
            </a:r>
            <a:r>
              <a:rPr sz="900" dirty="0">
                <a:latin typeface="Courier"/>
              </a:rPr>
              <a:t>Function</a:t>
            </a:r>
            <a:r>
              <a:rPr sz="900" dirty="0">
                <a:solidFill>
                  <a:srgbClr val="666666"/>
                </a:solidFill>
                <a:latin typeface="Courier"/>
              </a:rPr>
              <a:t>&amp;</a:t>
            </a:r>
            <a:r>
              <a:rPr sz="900" dirty="0">
                <a:latin typeface="Courier"/>
              </a:rPr>
              <a:t> function</a:t>
            </a:r>
            <a:r>
              <a:rPr sz="900" dirty="0">
                <a:solidFill>
                  <a:srgbClr val="666666"/>
                </a:solidFill>
                <a:latin typeface="Courier"/>
              </a:rPr>
              <a:t>)</a:t>
            </a:r>
            <a:r>
              <a:rPr sz="900" dirty="0">
                <a:latin typeface="Courier"/>
              </a:rPr>
              <a:t>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override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{</a:t>
            </a:r>
            <a:br>
              <a:rPr sz="900" dirty="0"/>
            </a:br>
            <a:r>
              <a:rPr sz="900" dirty="0">
                <a:latin typeface="Courier"/>
              </a:rPr>
              <a:t>                </a:t>
            </a:r>
            <a:r>
              <a:rPr sz="900" dirty="0" err="1">
                <a:latin typeface="Courier"/>
              </a:rPr>
              <a:t>llvm</a:t>
            </a:r>
            <a:r>
              <a:rPr sz="900" dirty="0">
                <a:solidFill>
                  <a:srgbClr val="666666"/>
                </a:solidFill>
                <a:latin typeface="Courier"/>
              </a:rPr>
              <a:t>::</a:t>
            </a:r>
            <a:r>
              <a:rPr sz="900" dirty="0" err="1">
                <a:latin typeface="Courier"/>
              </a:rPr>
              <a:t>StringRef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function_name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function</a:t>
            </a:r>
            <a:r>
              <a:rPr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sz="900" dirty="0" err="1">
                <a:latin typeface="Courier"/>
              </a:rPr>
              <a:t>getName</a:t>
            </a:r>
            <a:r>
              <a:rPr sz="900" dirty="0">
                <a:solidFill>
                  <a:srgbClr val="666666"/>
                </a:solidFill>
                <a:latin typeface="Courier"/>
              </a:rPr>
              <a:t>();</a:t>
            </a:r>
            <a:br>
              <a:rPr sz="900" dirty="0"/>
            </a:br>
            <a:br>
              <a:rPr sz="900" dirty="0"/>
            </a:br>
            <a:r>
              <a:rPr sz="900" dirty="0">
                <a:latin typeface="Courier"/>
              </a:rPr>
              <a:t>                </a:t>
            </a:r>
            <a:r>
              <a:rPr sz="900" dirty="0" err="1">
                <a:latin typeface="Courier"/>
              </a:rPr>
              <a:t>output_function_list_file_stream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&lt;&lt;</a:t>
            </a:r>
            <a:r>
              <a:rPr sz="900" dirty="0">
                <a:latin typeface="Courier"/>
              </a:rPr>
              <a:t> </a:t>
            </a:r>
            <a:r>
              <a:rPr sz="900" b="1" dirty="0" err="1">
                <a:solidFill>
                  <a:srgbClr val="007020"/>
                </a:solidFill>
                <a:latin typeface="Courier"/>
              </a:rPr>
              <a:t>static_cast</a:t>
            </a:r>
            <a:r>
              <a:rPr sz="9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900" dirty="0">
                <a:latin typeface="Courier"/>
              </a:rPr>
              <a:t>std::string</a:t>
            </a:r>
            <a:r>
              <a:rPr sz="900" dirty="0">
                <a:solidFill>
                  <a:srgbClr val="666666"/>
                </a:solidFill>
                <a:latin typeface="Courier"/>
              </a:rPr>
              <a:t>&gt;(</a:t>
            </a:r>
            <a:r>
              <a:rPr sz="900" dirty="0" err="1">
                <a:latin typeface="Courier"/>
              </a:rPr>
              <a:t>function_name</a:t>
            </a:r>
            <a:r>
              <a:rPr sz="900" dirty="0">
                <a:solidFill>
                  <a:srgbClr val="666666"/>
                </a:solidFill>
                <a:latin typeface="Courier"/>
              </a:rPr>
              <a:t>)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666666"/>
                </a:solidFill>
                <a:latin typeface="Courier"/>
              </a:rPr>
              <a:t>&lt;&lt;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4070A0"/>
                </a:solidFill>
                <a:latin typeface="Courier"/>
              </a:rPr>
              <a:t>'\n'</a:t>
            </a:r>
            <a:r>
              <a:rPr sz="900" dirty="0">
                <a:solidFill>
                  <a:srgbClr val="666666"/>
                </a:solidFill>
                <a:latin typeface="Courier"/>
              </a:rPr>
              <a:t>;</a:t>
            </a:r>
            <a:br>
              <a:rPr sz="900" dirty="0"/>
            </a:br>
            <a:br>
              <a:rPr sz="900" dirty="0"/>
            </a:br>
            <a:r>
              <a:rPr sz="900" dirty="0">
                <a:latin typeface="Courier"/>
              </a:rPr>
              <a:t>               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return</a:t>
            </a:r>
            <a:r>
              <a:rPr sz="900" dirty="0">
                <a:latin typeface="Courier"/>
              </a:rPr>
              <a:t> </a:t>
            </a:r>
            <a:r>
              <a:rPr sz="900" b="1" dirty="0">
                <a:solidFill>
                  <a:srgbClr val="007020"/>
                </a:solidFill>
                <a:latin typeface="Courier"/>
              </a:rPr>
              <a:t>false</a:t>
            </a:r>
            <a:r>
              <a:rPr sz="900" dirty="0">
                <a:solidFill>
                  <a:srgbClr val="666666"/>
                </a:solidFill>
                <a:latin typeface="Courier"/>
              </a:rPr>
              <a:t>;</a:t>
            </a:r>
            <a:br>
              <a:rPr sz="900" dirty="0"/>
            </a:br>
            <a:r>
              <a:rPr sz="900" dirty="0">
                <a:latin typeface="Courier"/>
              </a:rPr>
              <a:t>        </a:t>
            </a:r>
            <a:r>
              <a:rPr sz="900" dirty="0">
                <a:solidFill>
                  <a:srgbClr val="666666"/>
                </a:solidFill>
                <a:latin typeface="Courier"/>
              </a:rPr>
              <a:t>}</a:t>
            </a:r>
            <a:br>
              <a:rPr sz="900" dirty="0"/>
            </a:br>
            <a:r>
              <a:rPr sz="900" dirty="0">
                <a:latin typeface="Courier"/>
              </a:rPr>
              <a:t>    </a:t>
            </a:r>
            <a:r>
              <a:rPr sz="900" dirty="0">
                <a:solidFill>
                  <a:srgbClr val="666666"/>
                </a:solidFill>
                <a:latin typeface="Courier"/>
              </a:rPr>
              <a:t>};</a:t>
            </a:r>
            <a:br>
              <a:rPr sz="900" dirty="0"/>
            </a:br>
            <a:r>
              <a:rPr sz="900" dirty="0">
                <a:solidFill>
                  <a:srgbClr val="666666"/>
                </a:solidFill>
                <a:latin typeface="Courier"/>
              </a:rPr>
              <a:t>}</a:t>
            </a:r>
            <a:br>
              <a:rPr sz="900" dirty="0"/>
            </a:br>
            <a:br>
              <a:rPr sz="900" dirty="0"/>
            </a:br>
            <a:r>
              <a:rPr sz="900" i="1" dirty="0">
                <a:solidFill>
                  <a:srgbClr val="60A0B0"/>
                </a:solidFill>
                <a:latin typeface="Courier"/>
              </a:rPr>
              <a:t>// Pass ID</a:t>
            </a:r>
            <a:br>
              <a:rPr sz="900" dirty="0"/>
            </a:br>
            <a:r>
              <a:rPr sz="900" dirty="0">
                <a:solidFill>
                  <a:srgbClr val="902000"/>
                </a:solidFill>
                <a:latin typeface="Courier"/>
              </a:rPr>
              <a:t>char</a:t>
            </a:r>
            <a:r>
              <a:rPr sz="900" dirty="0">
                <a:latin typeface="Courier"/>
              </a:rPr>
              <a:t> </a:t>
            </a:r>
            <a:r>
              <a:rPr sz="900" dirty="0" err="1">
                <a:latin typeface="Courier"/>
              </a:rPr>
              <a:t>OutputFunctionListPass</a:t>
            </a:r>
            <a:r>
              <a:rPr sz="900" dirty="0">
                <a:solidFill>
                  <a:srgbClr val="666666"/>
                </a:solidFill>
                <a:latin typeface="Courier"/>
              </a:rPr>
              <a:t>::</a:t>
            </a:r>
            <a:r>
              <a:rPr sz="900" dirty="0">
                <a:latin typeface="Courier"/>
              </a:rPr>
              <a:t>ID </a:t>
            </a:r>
            <a:r>
              <a:rPr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sz="900" dirty="0">
                <a:latin typeface="Courier"/>
              </a:rPr>
              <a:t> </a:t>
            </a:r>
            <a:r>
              <a:rPr sz="900" dirty="0">
                <a:solidFill>
                  <a:srgbClr val="40A070"/>
                </a:solidFill>
                <a:latin typeface="Courier"/>
              </a:rPr>
              <a:t>0</a:t>
            </a:r>
            <a:r>
              <a:rPr sz="900" dirty="0">
                <a:solidFill>
                  <a:srgbClr val="666666"/>
                </a:solidFill>
                <a:latin typeface="Courier"/>
              </a:rPr>
              <a:t>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注册LLVM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sz="1200" i="1" dirty="0">
                <a:solidFill>
                  <a:srgbClr val="60A0B0"/>
                </a:solidFill>
                <a:latin typeface="Courier"/>
              </a:rPr>
              <a:t>// Notify the system that a Pass is available for use, and registers it into the internal database maintained by the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PassManager</a:t>
            </a:r>
            <a:br>
              <a:rPr sz="1200" dirty="0"/>
            </a:br>
            <a:r>
              <a:rPr sz="1200" dirty="0">
                <a:solidFill>
                  <a:srgbClr val="7D9029"/>
                </a:solidFill>
                <a:latin typeface="Courier"/>
              </a:rPr>
              <a:t>static</a:t>
            </a:r>
            <a:r>
              <a:rPr sz="1200" dirty="0">
                <a:latin typeface="Courier"/>
              </a:rPr>
              <a:t> </a:t>
            </a:r>
            <a:r>
              <a:rPr sz="1200" dirty="0" err="1">
                <a:latin typeface="Courier"/>
              </a:rPr>
              <a:t>llvm</a:t>
            </a:r>
            <a:r>
              <a:rPr sz="1200" dirty="0">
                <a:solidFill>
                  <a:srgbClr val="666666"/>
                </a:solidFill>
                <a:latin typeface="Courier"/>
              </a:rPr>
              <a:t>::</a:t>
            </a:r>
            <a:r>
              <a:rPr sz="1200" dirty="0" err="1">
                <a:latin typeface="Courier"/>
              </a:rPr>
              <a:t>RegisterPass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 err="1">
                <a:latin typeface="Courier"/>
              </a:rPr>
              <a:t>OutputFunctionListPass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</a:t>
            </a:r>
            <a:r>
              <a:rPr sz="1200" dirty="0" err="1">
                <a:latin typeface="Courier"/>
              </a:rPr>
              <a:t>register_output_function_list_pass</a:t>
            </a:r>
            <a:r>
              <a:rPr sz="1200" dirty="0">
                <a:solidFill>
                  <a:srgbClr val="666666"/>
                </a:solidFill>
                <a:latin typeface="Courier"/>
              </a:rPr>
              <a:t>(</a:t>
            </a:r>
            <a:br>
              <a:rPr sz="1200" dirty="0"/>
            </a:br>
            <a:r>
              <a:rPr sz="1200" dirty="0">
                <a:latin typeface="Courier"/>
              </a:rPr>
              <a:t>    </a:t>
            </a:r>
            <a:r>
              <a:rPr sz="1200" dirty="0">
                <a:solidFill>
                  <a:srgbClr val="4070A0"/>
                </a:solidFill>
                <a:latin typeface="Courier"/>
              </a:rPr>
              <a:t>"output-function-list"</a:t>
            </a:r>
            <a:r>
              <a:rPr sz="1200" dirty="0">
                <a:solidFill>
                  <a:srgbClr val="666666"/>
                </a:solidFill>
                <a:latin typeface="Courier"/>
              </a:rPr>
              <a:t>,</a:t>
            </a:r>
            <a:r>
              <a:rPr sz="1200" dirty="0">
                <a:latin typeface="Courier"/>
              </a:rPr>
              <a:t> 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//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StringRef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PassArg</a:t>
            </a:r>
            <a:br>
              <a:rPr sz="1200" dirty="0"/>
            </a:br>
            <a:r>
              <a:rPr sz="1200" dirty="0">
                <a:latin typeface="Courier"/>
              </a:rPr>
              <a:t>    </a:t>
            </a:r>
            <a:r>
              <a:rPr sz="1200" dirty="0">
                <a:solidFill>
                  <a:srgbClr val="4070A0"/>
                </a:solidFill>
                <a:latin typeface="Courier"/>
              </a:rPr>
              <a:t>"Output Function List Pass"</a:t>
            </a:r>
            <a:r>
              <a:rPr sz="1200" dirty="0">
                <a:solidFill>
                  <a:srgbClr val="666666"/>
                </a:solidFill>
                <a:latin typeface="Courier"/>
              </a:rPr>
              <a:t>,</a:t>
            </a:r>
            <a:r>
              <a:rPr sz="1200" dirty="0">
                <a:latin typeface="Courier"/>
              </a:rPr>
              <a:t> 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//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StringRef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 Name</a:t>
            </a:r>
            <a:br>
              <a:rPr sz="1200" dirty="0"/>
            </a:br>
            <a:r>
              <a:rPr sz="1200" dirty="0">
                <a:latin typeface="Courier"/>
              </a:rPr>
              <a:t>    </a:t>
            </a:r>
            <a:r>
              <a:rPr sz="1200" b="1" dirty="0">
                <a:solidFill>
                  <a:srgbClr val="007020"/>
                </a:solidFill>
                <a:latin typeface="Courier"/>
              </a:rPr>
              <a:t>false</a:t>
            </a:r>
            <a:r>
              <a:rPr sz="1200" dirty="0">
                <a:solidFill>
                  <a:srgbClr val="666666"/>
                </a:solidFill>
                <a:latin typeface="Courier"/>
              </a:rPr>
              <a:t>,</a:t>
            </a:r>
            <a:r>
              <a:rPr sz="1200" dirty="0">
                <a:latin typeface="Courier"/>
              </a:rPr>
              <a:t> 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// bool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CFGOnly</a:t>
            </a:r>
            <a:br>
              <a:rPr sz="1200" dirty="0"/>
            </a:br>
            <a:r>
              <a:rPr sz="1200" dirty="0">
                <a:latin typeface="Courier"/>
              </a:rPr>
              <a:t>    </a:t>
            </a:r>
            <a:r>
              <a:rPr sz="1200" b="1" dirty="0">
                <a:solidFill>
                  <a:srgbClr val="007020"/>
                </a:solidFill>
                <a:latin typeface="Courier"/>
              </a:rPr>
              <a:t>false</a:t>
            </a:r>
            <a:r>
              <a:rPr sz="1200" dirty="0">
                <a:latin typeface="Courier"/>
              </a:rPr>
              <a:t> </a:t>
            </a:r>
            <a:r>
              <a:rPr sz="1200" i="1" dirty="0">
                <a:solidFill>
                  <a:srgbClr val="60A0B0"/>
                </a:solidFill>
                <a:latin typeface="Courier"/>
              </a:rPr>
              <a:t>// bool </a:t>
            </a:r>
            <a:r>
              <a:rPr sz="1200" i="1" dirty="0" err="1">
                <a:solidFill>
                  <a:srgbClr val="60A0B0"/>
                </a:solidFill>
                <a:latin typeface="Courier"/>
              </a:rPr>
              <a:t>is_analysis</a:t>
            </a:r>
            <a:br>
              <a:rPr sz="1200" dirty="0"/>
            </a:br>
            <a:r>
              <a:rPr sz="1200" dirty="0">
                <a:solidFill>
                  <a:srgbClr val="666666"/>
                </a:solidFill>
                <a:latin typeface="Courier"/>
              </a:rPr>
              <a:t>);</a:t>
            </a:r>
          </a:p>
          <a:p>
            <a:pPr marL="0" indent="0">
              <a:buNone/>
            </a:pPr>
            <a:r>
              <a:rPr dirty="0" err="1">
                <a:latin typeface="Courier"/>
              </a:rPr>
              <a:t>StringRef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PassArg</a:t>
            </a:r>
            <a:r>
              <a:rPr dirty="0" err="1"/>
              <a:t>为利用opt载入LLVM</a:t>
            </a:r>
            <a:r>
              <a:rPr dirty="0"/>
              <a:t> </a:t>
            </a:r>
            <a:r>
              <a:rPr dirty="0" err="1"/>
              <a:t>Pass时，运行LLVM</a:t>
            </a:r>
            <a:r>
              <a:rPr dirty="0"/>
              <a:t> </a:t>
            </a:r>
            <a:r>
              <a:rPr dirty="0" err="1"/>
              <a:t>Pass所必须提供的命令行参数</a:t>
            </a:r>
            <a:r>
              <a:rPr dirty="0"/>
              <a:t>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 Pass操纵LLVM IR的API简介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1400" dirty="0" err="1"/>
              <a:t>在</a:t>
            </a:r>
            <a:r>
              <a:rPr sz="1400" dirty="0" err="1">
                <a:latin typeface="Courier"/>
              </a:rPr>
              <a:t>bool</a:t>
            </a:r>
            <a:r>
              <a:rPr sz="1400" dirty="0">
                <a:latin typeface="Courier"/>
              </a:rPr>
              <a:t> </a:t>
            </a:r>
            <a:r>
              <a:rPr sz="1400" dirty="0" err="1">
                <a:latin typeface="Courier"/>
              </a:rPr>
              <a:t>runOnFunction</a:t>
            </a:r>
            <a:r>
              <a:rPr sz="1400" dirty="0">
                <a:latin typeface="Courier"/>
              </a:rPr>
              <a:t>(</a:t>
            </a:r>
            <a:r>
              <a:rPr sz="1400" dirty="0" err="1">
                <a:latin typeface="Courier"/>
              </a:rPr>
              <a:t>llvm</a:t>
            </a:r>
            <a:r>
              <a:rPr sz="1400" dirty="0">
                <a:latin typeface="Courier"/>
              </a:rPr>
              <a:t>::Function&amp; function) </a:t>
            </a:r>
            <a:r>
              <a:rPr sz="1400" dirty="0" err="1">
                <a:latin typeface="Courier"/>
              </a:rPr>
              <a:t>override</a:t>
            </a:r>
            <a:r>
              <a:rPr sz="1400" dirty="0" err="1"/>
              <a:t>内部，从参数</a:t>
            </a:r>
            <a:r>
              <a:rPr sz="1400" dirty="0" err="1">
                <a:latin typeface="Courier"/>
              </a:rPr>
              <a:t>llvm</a:t>
            </a:r>
            <a:r>
              <a:rPr sz="1400" dirty="0">
                <a:latin typeface="Courier"/>
              </a:rPr>
              <a:t>::Function&amp; </a:t>
            </a:r>
            <a:r>
              <a:rPr sz="1400" dirty="0" err="1">
                <a:latin typeface="Courier"/>
              </a:rPr>
              <a:t>function</a:t>
            </a:r>
            <a:r>
              <a:rPr sz="1400" dirty="0" err="1"/>
              <a:t>出发，我们可以操纵LLVM</a:t>
            </a:r>
            <a:r>
              <a:rPr sz="1400" dirty="0"/>
              <a:t> IR。</a:t>
            </a:r>
          </a:p>
          <a:p>
            <a:pPr lvl="0"/>
            <a:r>
              <a:rPr sz="1400" dirty="0" err="1"/>
              <a:t>获取函数所在的模块</a:t>
            </a:r>
            <a:endParaRPr sz="1400" dirty="0"/>
          </a:p>
          <a:p>
            <a:pPr lvl="0"/>
            <a:r>
              <a:rPr sz="1400" dirty="0" err="1"/>
              <a:t>获取函数的基本块</a:t>
            </a:r>
            <a:endParaRPr sz="1400" dirty="0"/>
          </a:p>
          <a:p>
            <a:pPr lvl="0"/>
            <a:r>
              <a:rPr sz="1400" dirty="0" err="1"/>
              <a:t>获取基本块的指令</a:t>
            </a:r>
            <a:endParaRPr sz="1400" dirty="0"/>
          </a:p>
          <a:p>
            <a:pPr lvl="0"/>
            <a:r>
              <a:rPr sz="1400" dirty="0" err="1"/>
              <a:t>向模块插入新的函数</a:t>
            </a:r>
            <a:endParaRPr sz="1400" dirty="0"/>
          </a:p>
          <a:p>
            <a:pPr lvl="0"/>
            <a:r>
              <a:rPr sz="1400" dirty="0" err="1"/>
              <a:t>向函数插入新的基本块</a:t>
            </a:r>
            <a:endParaRPr sz="1400" dirty="0"/>
          </a:p>
          <a:p>
            <a:pPr lvl="0"/>
            <a:r>
              <a:rPr sz="1400" dirty="0" err="1"/>
              <a:t>向基本块插入新的指令</a:t>
            </a:r>
            <a:endParaRPr sz="1400" dirty="0"/>
          </a:p>
          <a:p>
            <a:pPr lvl="0"/>
            <a:r>
              <a:rPr sz="1400" dirty="0" err="1"/>
              <a:t>修改指令的操作数</a:t>
            </a:r>
            <a:endParaRPr sz="1400" dirty="0"/>
          </a:p>
          <a:p>
            <a:pPr lvl="0"/>
            <a:r>
              <a:rPr sz="1400" dirty="0"/>
              <a:t>……</a:t>
            </a:r>
          </a:p>
          <a:p>
            <a:pPr marL="0" indent="0">
              <a:buNone/>
            </a:pPr>
            <a:r>
              <a:rPr sz="1400" dirty="0" err="1"/>
              <a:t>具体方法参见《与LLVM</a:t>
            </a:r>
            <a:r>
              <a:rPr sz="1400" dirty="0"/>
              <a:t> </a:t>
            </a:r>
            <a:r>
              <a:rPr sz="1400" dirty="0" err="1"/>
              <a:t>IR相关的LLVM类及它们的一些用法</a:t>
            </a:r>
            <a:r>
              <a:rPr sz="1400" dirty="0"/>
              <a:t>》。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LLVM包括哪些组件</a:t>
            </a:r>
            <a:r>
              <a:rPr dirty="0"/>
              <a:t>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b="1" dirty="0"/>
              <a:t>C++</a:t>
            </a:r>
            <a:r>
              <a:rPr b="1" dirty="0" err="1"/>
              <a:t>库文件</a:t>
            </a:r>
            <a:endParaRPr b="1" dirty="0"/>
          </a:p>
          <a:p>
            <a:pPr lvl="0">
              <a:lnSpc>
                <a:spcPct val="160000"/>
              </a:lnSpc>
            </a:pPr>
            <a:r>
              <a:rPr sz="1800" dirty="0"/>
              <a:t>libLLVM.so</a:t>
            </a:r>
          </a:p>
          <a:p>
            <a:pPr lvl="0">
              <a:lnSpc>
                <a:spcPct val="160000"/>
              </a:lnSpc>
            </a:pPr>
            <a:r>
              <a:rPr sz="1800" dirty="0"/>
              <a:t>liblldb.so</a:t>
            </a:r>
          </a:p>
          <a:p>
            <a:pPr lvl="0">
              <a:lnSpc>
                <a:spcPct val="160000"/>
              </a:lnSpc>
            </a:pPr>
            <a:r>
              <a:rPr sz="1800" dirty="0" err="1"/>
              <a:t>相关头文件</a:t>
            </a:r>
            <a:endParaRPr sz="18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923E37-A6D3-4136-A6D3-4F214C7CC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zh-CN" altLang="en-US" b="1" dirty="0"/>
              <a:t>可执行文件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 err="1"/>
              <a:t>llvm</a:t>
            </a:r>
            <a:r>
              <a:rPr lang="en-US" altLang="zh-CN" sz="1800" dirty="0"/>
              <a:t>-config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clang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opt</a:t>
            </a:r>
          </a:p>
          <a:p>
            <a:pPr lvl="0">
              <a:lnSpc>
                <a:spcPct val="150000"/>
              </a:lnSpc>
            </a:pPr>
            <a:r>
              <a:rPr lang="en-US" altLang="zh-CN" sz="1800" dirty="0" err="1"/>
              <a:t>llc</a:t>
            </a:r>
            <a:endParaRPr lang="en-US" altLang="zh-CN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 err="1"/>
              <a:t>lldb</a:t>
            </a:r>
            <a:endParaRPr lang="en-US" altLang="zh-CN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/>
              <a:t>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如何编译LLVM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b="1" dirty="0" err="1"/>
              <a:t>编译</a:t>
            </a:r>
            <a:endParaRPr b="1" dirty="0"/>
          </a:p>
          <a:p>
            <a:pPr indent="0">
              <a:lnSpc>
                <a:spcPct val="150000"/>
              </a:lnSpc>
              <a:buNone/>
            </a:pPr>
            <a:r>
              <a:rPr sz="1600" dirty="0">
                <a:solidFill>
                  <a:srgbClr val="06287E"/>
                </a:solidFill>
                <a:latin typeface="Courier"/>
              </a:rPr>
              <a:t>clang</a:t>
            </a:r>
            <a:r>
              <a:rPr sz="1600" dirty="0">
                <a:latin typeface="Courier"/>
              </a:rPr>
              <a:t>++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b="1" dirty="0">
                <a:solidFill>
                  <a:srgbClr val="007020"/>
                </a:solidFill>
                <a:latin typeface="Courier"/>
              </a:rPr>
              <a:t>`</a:t>
            </a:r>
            <a:r>
              <a:rPr sz="1600" dirty="0" err="1">
                <a:latin typeface="Courier"/>
              </a:rPr>
              <a:t>llvm</a:t>
            </a:r>
            <a:r>
              <a:rPr sz="1600" dirty="0">
                <a:latin typeface="Courier"/>
              </a:rPr>
              <a:t>-config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--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cxxflags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`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dirty="0">
                <a:latin typeface="Courier"/>
              </a:rPr>
              <a:t>-</a:t>
            </a:r>
            <a:r>
              <a:rPr sz="1600" dirty="0" err="1">
                <a:latin typeface="Courier"/>
              </a:rPr>
              <a:t>Og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-g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dirty="0">
                <a:latin typeface="Courier"/>
              </a:rPr>
              <a:t>-c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dirty="0">
                <a:latin typeface="Courier"/>
              </a:rPr>
              <a:t>-</a:t>
            </a:r>
            <a:r>
              <a:rPr sz="1600" dirty="0" err="1">
                <a:latin typeface="Courier"/>
              </a:rPr>
              <a:t>fPIC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dirty="0">
                <a:latin typeface="Courier"/>
              </a:rPr>
              <a:t>OutputFunctionListPass.cpp </a:t>
            </a:r>
            <a:r>
              <a:rPr sz="16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600" dirty="0"/>
            </a:br>
            <a:r>
              <a:rPr sz="1600" dirty="0">
                <a:latin typeface="Courier"/>
              </a:rPr>
              <a:t>-o </a:t>
            </a:r>
            <a:r>
              <a:rPr sz="1600" dirty="0" err="1">
                <a:latin typeface="Courier"/>
              </a:rPr>
              <a:t>OutputFunctionListPass.o</a:t>
            </a:r>
            <a:endParaRPr sz="1600" dirty="0">
              <a:latin typeface="Courier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E0E51B-2C0B-4496-A1C3-9EC7580EB3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zh-CN" altLang="en-US" b="1" dirty="0"/>
              <a:t>链接</a:t>
            </a:r>
          </a:p>
          <a:p>
            <a:pPr indent="0">
              <a:lnSpc>
                <a:spcPct val="200000"/>
              </a:lnSpc>
              <a:buNone/>
            </a:pPr>
            <a:r>
              <a:rPr lang="en-US" altLang="zh-CN" sz="1400" dirty="0">
                <a:solidFill>
                  <a:srgbClr val="06287E"/>
                </a:solidFill>
                <a:latin typeface="Courier"/>
              </a:rPr>
              <a:t>clang</a:t>
            </a:r>
            <a:r>
              <a:rPr lang="en-US" altLang="zh-CN" sz="1400" dirty="0">
                <a:latin typeface="Courier"/>
              </a:rPr>
              <a:t>++ </a:t>
            </a:r>
            <a:r>
              <a:rPr lang="en-US" altLang="zh-CN" sz="14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1400" dirty="0"/>
            </a:br>
            <a:r>
              <a:rPr lang="en-US" altLang="zh-CN" sz="1400" dirty="0">
                <a:latin typeface="Courier"/>
              </a:rPr>
              <a:t>-shared </a:t>
            </a:r>
            <a:r>
              <a:rPr lang="en-US" altLang="zh-CN" sz="14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1400" dirty="0"/>
            </a:br>
            <a:r>
              <a:rPr lang="en-US" altLang="zh-CN" sz="1400" dirty="0" err="1">
                <a:latin typeface="Courier"/>
              </a:rPr>
              <a:t>OutputFunctionListPass.o</a:t>
            </a:r>
            <a:r>
              <a:rPr lang="en-US" altLang="zh-CN" sz="1400" dirty="0">
                <a:latin typeface="Courier"/>
              </a:rPr>
              <a:t> </a:t>
            </a:r>
            <a:r>
              <a:rPr lang="en-US" altLang="zh-CN" sz="14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1400" dirty="0"/>
            </a:br>
            <a:r>
              <a:rPr lang="en-US" altLang="zh-CN" sz="1400" dirty="0">
                <a:latin typeface="Courier"/>
              </a:rPr>
              <a:t>-o OutputFunctionListPass.so </a:t>
            </a:r>
            <a:r>
              <a:rPr lang="en-US" altLang="zh-CN" sz="14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7020"/>
                </a:solidFill>
                <a:latin typeface="Courier"/>
              </a:rPr>
              <a:t>`</a:t>
            </a:r>
            <a:r>
              <a:rPr lang="en-US" altLang="zh-CN" sz="1400" dirty="0" err="1">
                <a:latin typeface="Courier"/>
              </a:rPr>
              <a:t>llvm</a:t>
            </a:r>
            <a:r>
              <a:rPr lang="en-US" altLang="zh-CN" sz="1400" dirty="0">
                <a:latin typeface="Courier"/>
              </a:rPr>
              <a:t>-config </a:t>
            </a:r>
            <a:r>
              <a:rPr lang="en-US" altLang="zh-CN" sz="1400" dirty="0">
                <a:solidFill>
                  <a:srgbClr val="7D9029"/>
                </a:solidFill>
                <a:latin typeface="Courier"/>
              </a:rPr>
              <a:t>--</a:t>
            </a:r>
            <a:r>
              <a:rPr lang="en-US" altLang="zh-CN" sz="1400" dirty="0" err="1">
                <a:solidFill>
                  <a:srgbClr val="7D9029"/>
                </a:solidFill>
                <a:latin typeface="Courier"/>
              </a:rPr>
              <a:t>ldflags</a:t>
            </a:r>
            <a:r>
              <a:rPr lang="en-US" altLang="zh-CN" sz="1400" b="1" dirty="0">
                <a:solidFill>
                  <a:srgbClr val="007020"/>
                </a:solidFill>
                <a:latin typeface="Courier"/>
              </a:rPr>
              <a:t>`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如何运行LLVM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sz="1200" dirty="0">
                <a:latin typeface="Courier"/>
              </a:rPr>
              <a:t>opt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latin typeface="Courier"/>
              </a:rPr>
              <a:t>-load 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>
                <a:latin typeface="Courier"/>
              </a:rPr>
              <a:t>LLVM </a:t>
            </a:r>
            <a:r>
              <a:rPr sz="1200" dirty="0" err="1">
                <a:latin typeface="Courier"/>
              </a:rPr>
              <a:t>Pass动态链接库的绝对路径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 err="1">
                <a:latin typeface="Courier"/>
              </a:rPr>
              <a:t>运行LLVM</a:t>
            </a:r>
            <a:r>
              <a:rPr sz="1200" dirty="0">
                <a:latin typeface="Courier"/>
              </a:rPr>
              <a:t> </a:t>
            </a:r>
            <a:r>
              <a:rPr sz="1200" dirty="0" err="1">
                <a:latin typeface="Courier"/>
              </a:rPr>
              <a:t>Pass所必须提供的命令行参数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 err="1">
                <a:latin typeface="Courier"/>
              </a:rPr>
              <a:t>其他自定义命令行参数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latin typeface="Courier"/>
              </a:rPr>
              <a:t>-S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 err="1">
                <a:latin typeface="Courier"/>
              </a:rPr>
              <a:t>输入文件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  <a:r>
              <a:rPr sz="1200" dirty="0">
                <a:latin typeface="Courier"/>
              </a:rPr>
              <a:t> </a:t>
            </a:r>
            <a:r>
              <a:rPr sz="1200" dirty="0">
                <a:solidFill>
                  <a:srgbClr val="902000"/>
                </a:solidFill>
                <a:latin typeface="Courier"/>
              </a:rPr>
              <a:t>\</a:t>
            </a:r>
            <a:br>
              <a:rPr sz="1200" dirty="0"/>
            </a:br>
            <a:r>
              <a:rPr sz="1200" dirty="0">
                <a:latin typeface="Courier"/>
              </a:rPr>
              <a:t>-o 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&lt;</a:t>
            </a:r>
            <a:r>
              <a:rPr sz="1200" dirty="0" err="1">
                <a:latin typeface="Courier"/>
              </a:rPr>
              <a:t>输出文件</a:t>
            </a:r>
            <a:r>
              <a:rPr sz="1200" dirty="0">
                <a:solidFill>
                  <a:srgbClr val="666666"/>
                </a:solidFill>
                <a:latin typeface="Courier"/>
              </a:rPr>
              <a:t>&gt;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4C661D-FD30-4393-8614-DE03FAAD6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如：</a:t>
            </a:r>
          </a:p>
          <a:p>
            <a:pPr indent="0">
              <a:lnSpc>
                <a:spcPct val="200000"/>
              </a:lnSpc>
              <a:buNone/>
            </a:pPr>
            <a:r>
              <a:rPr lang="en-US" altLang="zh-CN" sz="900" dirty="0">
                <a:latin typeface="Courier"/>
              </a:rPr>
              <a:t>opt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-load /root/OutputFunctionListPass.so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-output-function-list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-output-function-list-file </a:t>
            </a:r>
            <a:r>
              <a:rPr lang="en-US" altLang="zh-CN" sz="900" dirty="0" err="1">
                <a:latin typeface="Courier"/>
              </a:rPr>
              <a:t>function_list.output</a:t>
            </a:r>
            <a:r>
              <a:rPr lang="en-US" altLang="zh-CN" sz="900" dirty="0">
                <a:latin typeface="Courier"/>
              </a:rPr>
              <a:t>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-S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/root/</a:t>
            </a:r>
            <a:r>
              <a:rPr lang="en-US" altLang="zh-CN" sz="900" dirty="0" err="1">
                <a:latin typeface="Courier"/>
              </a:rPr>
              <a:t>quicksort.ll</a:t>
            </a:r>
            <a:r>
              <a:rPr lang="en-US" altLang="zh-CN" sz="900" dirty="0">
                <a:latin typeface="Courier"/>
              </a:rPr>
              <a:t> </a:t>
            </a:r>
            <a:r>
              <a:rPr lang="en-US" altLang="zh-CN" sz="900" dirty="0">
                <a:solidFill>
                  <a:srgbClr val="902000"/>
                </a:solidFill>
                <a:latin typeface="Courier"/>
              </a:rPr>
              <a:t>\</a:t>
            </a:r>
            <a:br>
              <a:rPr lang="en-US" altLang="zh-CN" sz="900" dirty="0"/>
            </a:br>
            <a:r>
              <a:rPr lang="en-US" altLang="zh-CN" sz="900" dirty="0">
                <a:latin typeface="Courier"/>
              </a:rPr>
              <a:t>-o /dev/null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如何调试LLVM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1400" b="1" dirty="0"/>
              <a:t>在编译</a:t>
            </a:r>
            <a:r>
              <a:rPr lang="en-US" altLang="zh-CN" sz="1400" b="1" dirty="0"/>
              <a:t>LLVM Pass</a:t>
            </a:r>
            <a:r>
              <a:rPr lang="zh-CN" altLang="en-US" sz="1400" b="1" dirty="0"/>
              <a:t>时包含源码信息，再利用</a:t>
            </a:r>
            <a:r>
              <a:rPr lang="en-US" altLang="zh-CN" sz="1400" b="1" dirty="0"/>
              <a:t>LLDB</a:t>
            </a:r>
            <a:r>
              <a:rPr lang="zh-CN" altLang="en-US" sz="1400" b="1" dirty="0"/>
              <a:t>调试</a:t>
            </a:r>
            <a:endParaRPr lang="en-US" altLang="zh-CN" sz="1400" dirty="0"/>
          </a:p>
          <a:p>
            <a:pPr>
              <a:lnSpc>
                <a:spcPct val="200000"/>
              </a:lnSpc>
              <a:buAutoNum type="arabicPeriod"/>
            </a:pPr>
            <a:r>
              <a:rPr sz="1400" dirty="0" err="1"/>
              <a:t>编译动态链接库时，指定“优化级别、是否调试等指令”为</a:t>
            </a:r>
            <a:r>
              <a:rPr sz="1400" dirty="0" err="1">
                <a:latin typeface="Courier"/>
              </a:rPr>
              <a:t>-Og</a:t>
            </a:r>
            <a:r>
              <a:rPr sz="1400" dirty="0">
                <a:latin typeface="Courier"/>
              </a:rPr>
              <a:t> -</a:t>
            </a:r>
            <a:r>
              <a:rPr sz="1400" dirty="0" err="1">
                <a:latin typeface="Courier"/>
              </a:rPr>
              <a:t>g</a:t>
            </a:r>
            <a:r>
              <a:rPr sz="1400" dirty="0" err="1"/>
              <a:t>，以在动态链接库中包含源码</a:t>
            </a:r>
            <a:r>
              <a:rPr sz="1400" dirty="0"/>
              <a:t>。</a:t>
            </a:r>
          </a:p>
          <a:p>
            <a:pPr>
              <a:lnSpc>
                <a:spcPct val="200000"/>
              </a:lnSpc>
              <a:buAutoNum type="arabicPeriod"/>
            </a:pPr>
            <a:r>
              <a:rPr sz="1400" dirty="0" err="1"/>
              <a:t>打开lldb，载入加载动态链接库的opt</a:t>
            </a:r>
            <a:r>
              <a:rPr sz="1400" dirty="0"/>
              <a:t>。</a:t>
            </a:r>
          </a:p>
          <a:p>
            <a:pPr>
              <a:lnSpc>
                <a:spcPct val="200000"/>
              </a:lnSpc>
              <a:buAutoNum type="arabicPeriod"/>
            </a:pPr>
            <a:r>
              <a:rPr sz="1400" dirty="0" err="1"/>
              <a:t>在代码中加入断点</a:t>
            </a:r>
            <a:r>
              <a:rPr sz="1400" dirty="0"/>
              <a:t>。</a:t>
            </a:r>
          </a:p>
          <a:p>
            <a:pPr>
              <a:lnSpc>
                <a:spcPct val="200000"/>
              </a:lnSpc>
              <a:buAutoNum type="arabicPeriod"/>
            </a:pPr>
            <a:r>
              <a:rPr sz="1400" dirty="0" err="1"/>
              <a:t>提供运行LLVM</a:t>
            </a:r>
            <a:r>
              <a:rPr sz="1400" dirty="0"/>
              <a:t> </a:t>
            </a:r>
            <a:r>
              <a:rPr sz="1400" dirty="0" err="1"/>
              <a:t>Pass的参数，运行opt</a:t>
            </a:r>
            <a:r>
              <a:rPr sz="1400" dirty="0"/>
              <a:t>。</a:t>
            </a:r>
          </a:p>
          <a:p>
            <a:pPr>
              <a:lnSpc>
                <a:spcPct val="200000"/>
              </a:lnSpc>
              <a:buAutoNum type="arabicPeriod"/>
            </a:pPr>
            <a:r>
              <a:rPr sz="1400" dirty="0" err="1"/>
              <a:t>到达断点处，使用lldb命令调试</a:t>
            </a:r>
            <a:r>
              <a:rPr sz="1400" dirty="0"/>
              <a:t>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打开lldb，载入加载动态链接库的opt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sz="1400" dirty="0">
                <a:latin typeface="Courier"/>
              </a:rPr>
              <a:t>wxf@wxf-ThinkPad-T480:/</a:t>
            </a:r>
            <a:r>
              <a:rPr sz="1400" dirty="0" err="1">
                <a:latin typeface="Courier"/>
              </a:rPr>
              <a:t>tmp</a:t>
            </a:r>
            <a:r>
              <a:rPr sz="1400" dirty="0">
                <a:latin typeface="Courier"/>
              </a:rPr>
              <a:t>$ </a:t>
            </a:r>
            <a:r>
              <a:rPr sz="1400" dirty="0" err="1">
                <a:latin typeface="Courier"/>
              </a:rPr>
              <a:t>lldb</a:t>
            </a:r>
            <a:r>
              <a:rPr sz="1400" dirty="0">
                <a:latin typeface="Courier"/>
              </a:rPr>
              <a:t> opt
(</a:t>
            </a:r>
            <a:r>
              <a:rPr sz="1400" dirty="0" err="1">
                <a:latin typeface="Courier"/>
              </a:rPr>
              <a:t>lldb</a:t>
            </a:r>
            <a:r>
              <a:rPr sz="1400" dirty="0">
                <a:latin typeface="Courier"/>
              </a:rPr>
              <a:t>) target create "opt"
Current executable set to 'opt' (x86_64).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在代码中加入断点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sz="1400" dirty="0">
                <a:latin typeface="Courier"/>
              </a:rPr>
              <a:t>(</a:t>
            </a:r>
            <a:r>
              <a:rPr sz="1400" dirty="0" err="1">
                <a:latin typeface="Courier"/>
              </a:rPr>
              <a:t>lldb</a:t>
            </a:r>
            <a:r>
              <a:rPr sz="1400" dirty="0">
                <a:latin typeface="Courier"/>
              </a:rPr>
              <a:t>) breakpoint set --file OutputFunctionListPass.cpp --line 36
Breakpoint 1: no locations (pending).
WARNING:  Unable to resolve breakpoint to any actual locations.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提供运行</a:t>
            </a:r>
            <a:r>
              <a:rPr lang="en-US" altLang="zh-CN" dirty="0"/>
              <a:t>LLVM Pass</a:t>
            </a:r>
            <a:r>
              <a:rPr lang="zh-CN" altLang="en-US" dirty="0"/>
              <a:t>的参数，运行</a:t>
            </a:r>
            <a:r>
              <a:rPr lang="en-US" altLang="zh-CN" dirty="0"/>
              <a:t>opt</a:t>
            </a:r>
            <a:endParaRPr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09E5290-8293-499E-91D0-14551DA7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733" y="1370013"/>
            <a:ext cx="4486533" cy="3262312"/>
          </a:xfrm>
        </p:spPr>
      </p:pic>
    </p:spTree>
    <p:extLst>
      <p:ext uri="{BB962C8B-B14F-4D97-AF65-F5344CB8AC3E}">
        <p14:creationId xmlns:p14="http://schemas.microsoft.com/office/powerpoint/2010/main" val="3558111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参考资料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285750">
              <a:lnSpc>
                <a:spcPct val="200000"/>
              </a:lnSpc>
            </a:pPr>
            <a:r>
              <a:rPr lang="en-US" altLang="zh-CN" sz="1400" dirty="0">
                <a:hlinkClick r:id="rId2"/>
              </a:rPr>
              <a:t>Adrian Sampson: LLVM for Grad Students (cornell.edu)</a:t>
            </a:r>
            <a:endParaRPr lang="en-US" altLang="zh-CN" sz="1400" dirty="0"/>
          </a:p>
          <a:p>
            <a:pPr marL="457200" indent="-285750">
              <a:lnSpc>
                <a:spcPct val="200000"/>
              </a:lnSpc>
            </a:pPr>
            <a:r>
              <a:rPr lang="en-US" altLang="zh-CN" sz="1400" dirty="0" err="1">
                <a:hlinkClick r:id="rId3"/>
              </a:rPr>
              <a:t>llvm</a:t>
            </a:r>
            <a:r>
              <a:rPr lang="zh-CN" altLang="en-US" sz="1400" dirty="0">
                <a:hlinkClick r:id="rId3"/>
              </a:rPr>
              <a:t>编译的基本概念和流程 </a:t>
            </a:r>
            <a:r>
              <a:rPr lang="en-US" altLang="zh-CN" sz="1400" dirty="0">
                <a:hlinkClick r:id="rId3"/>
              </a:rPr>
              <a:t>| </a:t>
            </a:r>
            <a:r>
              <a:rPr lang="en-US" altLang="zh-CN" sz="1400" dirty="0" err="1">
                <a:hlinkClick r:id="rId3"/>
              </a:rPr>
              <a:t>zhang</a:t>
            </a:r>
            <a:r>
              <a:rPr lang="en-US" altLang="zh-CN" sz="1400" dirty="0">
                <a:hlinkClick r:id="rId3"/>
              </a:rPr>
              <a:t> </a:t>
            </a:r>
            <a:r>
              <a:rPr lang="en-US" altLang="zh-CN" sz="1400" dirty="0" err="1">
                <a:hlinkClick r:id="rId3"/>
              </a:rPr>
              <a:t>shuai.blog</a:t>
            </a:r>
            <a:r>
              <a:rPr lang="en-US" altLang="zh-CN" sz="1400" dirty="0">
                <a:hlinkClick r:id="rId3"/>
              </a:rPr>
              <a:t> (</a:t>
            </a:r>
            <a:r>
              <a:rPr lang="en-US" altLang="zh-CN" sz="1400" dirty="0" err="1">
                <a:hlinkClick r:id="rId3"/>
              </a:rPr>
              <a:t>throneclay.top</a:t>
            </a:r>
            <a:r>
              <a:rPr lang="en-US" altLang="zh-CN" sz="1400" dirty="0">
                <a:hlinkClick r:id="rId3"/>
              </a:rPr>
              <a:t>)</a:t>
            </a:r>
            <a:endParaRPr lang="en-US" altLang="zh-CN" sz="1400" dirty="0"/>
          </a:p>
          <a:p>
            <a:pPr marL="457200" indent="-285750">
              <a:lnSpc>
                <a:spcPct val="200000"/>
              </a:lnSpc>
            </a:pPr>
            <a:r>
              <a:rPr lang="en-US" altLang="zh-CN" sz="1400" dirty="0">
                <a:hlinkClick r:id="rId4"/>
              </a:rPr>
              <a:t>The Architecture of Open Source Applications: LLVM (aosabook.org)</a:t>
            </a:r>
            <a:endParaRPr lang="en-US" altLang="zh-CN" sz="1400" dirty="0"/>
          </a:p>
          <a:p>
            <a:pPr marL="457200" indent="-285750">
              <a:lnSpc>
                <a:spcPct val="200000"/>
              </a:lnSpc>
            </a:pPr>
            <a:r>
              <a:rPr lang="en-US" altLang="zh-CN" sz="1400" dirty="0">
                <a:hlinkClick r:id="rId5"/>
              </a:rPr>
              <a:t>LLVM (Low Level Virtual Machine) </a:t>
            </a:r>
            <a:r>
              <a:rPr lang="zh-CN" altLang="en-US" sz="1400" dirty="0">
                <a:hlinkClick r:id="rId5"/>
              </a:rPr>
              <a:t>筆記 </a:t>
            </a:r>
            <a:r>
              <a:rPr lang="en-US" altLang="zh-CN" sz="1400" dirty="0">
                <a:hlinkClick r:id="rId5"/>
              </a:rPr>
              <a:t>~ </a:t>
            </a:r>
            <a:r>
              <a:rPr lang="en-US" altLang="zh-CN" sz="1400" dirty="0" err="1">
                <a:hlinkClick r:id="rId5"/>
              </a:rPr>
              <a:t>Loda's</a:t>
            </a:r>
            <a:r>
              <a:rPr lang="en-US" altLang="zh-CN" sz="1400">
                <a:hlinkClick r:id="rId5"/>
              </a:rPr>
              <a:t> Blog (hlchou@gmail.com) (hala01.com)</a:t>
            </a:r>
            <a:endParaRPr lang="en-US" altLang="zh-CN" sz="1400" dirty="0"/>
          </a:p>
          <a:p>
            <a:pPr marL="457200" indent="-285750">
              <a:lnSpc>
                <a:spcPct val="200000"/>
              </a:lnSpc>
            </a:pPr>
            <a:endParaRPr sz="140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2092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/>
          <a:lstStyle/>
          <a:p>
            <a:pPr algn="ctr"/>
            <a:r>
              <a:rPr dirty="0" err="1"/>
              <a:t>谢谢大家</a:t>
            </a:r>
            <a:r>
              <a:rPr dirty="0"/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LLVM有什么优势？</a:t>
            </a:r>
          </a:p>
        </p:txBody>
      </p:sp>
      <p:pic>
        <p:nvPicPr>
          <p:cNvPr id="3" name="Picture 1" descr="fig:  模块化程度高，可扩展性强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5100" y="1193800"/>
            <a:ext cx="3733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模块化程度高，可扩展性强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LLVM有什么优势？</a:t>
            </a:r>
          </a:p>
        </p:txBody>
      </p:sp>
      <p:pic>
        <p:nvPicPr>
          <p:cNvPr id="3" name="Picture 1" descr="fig:  中间表示可读性好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200" y="1193800"/>
            <a:ext cx="542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中间表示可读性好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LLVM有什么优势？</a:t>
            </a:r>
          </a:p>
        </p:txBody>
      </p:sp>
      <p:pic>
        <p:nvPicPr>
          <p:cNvPr id="3" name="Picture 1" descr="fig:  苹果用Clang取代了gc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229600" cy="207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大企业背书：苹果用Clang取代了gcc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LLVM有什么优势？</a:t>
            </a:r>
          </a:p>
        </p:txBody>
      </p:sp>
      <p:pic>
        <p:nvPicPr>
          <p:cNvPr id="3" name="Picture 1" descr="fig:  Google-Chrome用Clang取代了MSV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1600" y="1193800"/>
            <a:ext cx="3860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大企业背书：Google-Chrome用Clang取代了MSVC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LLVM编译代码的流程</a:t>
            </a:r>
          </a:p>
        </p:txBody>
      </p:sp>
      <p:pic>
        <p:nvPicPr>
          <p:cNvPr id="3" name="Picture 1" descr="fig:  LLVM编译代码的流程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19200"/>
            <a:ext cx="8229600" cy="2844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LLVM编译代码的流程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LLVM编译代码的流程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sz="1800" dirty="0" err="1"/>
              <a:t>利用前端生成中间表示</a:t>
            </a:r>
            <a:endParaRPr sz="1800" dirty="0"/>
          </a:p>
          <a:p>
            <a:pPr>
              <a:lnSpc>
                <a:spcPct val="150000"/>
              </a:lnSpc>
              <a:buAutoNum type="arabicPeriod"/>
            </a:pPr>
            <a:r>
              <a:rPr sz="1800" dirty="0" err="1"/>
              <a:t>运行LLVM</a:t>
            </a:r>
            <a:r>
              <a:rPr sz="1800" dirty="0"/>
              <a:t> </a:t>
            </a:r>
            <a:r>
              <a:rPr sz="1800" dirty="0" err="1"/>
              <a:t>Pass，对中间表示进行优化（在后面讲</a:t>
            </a:r>
            <a:r>
              <a:rPr sz="1800" dirty="0"/>
              <a:t>）</a:t>
            </a:r>
          </a:p>
          <a:p>
            <a:pPr>
              <a:lnSpc>
                <a:spcPct val="150000"/>
              </a:lnSpc>
              <a:buAutoNum type="arabicPeriod"/>
            </a:pPr>
            <a:r>
              <a:rPr sz="1800" dirty="0" err="1"/>
              <a:t>将中间表示编译为目标平台汇编代码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1581</Words>
  <Application>Microsoft Office PowerPoint</Application>
  <PresentationFormat>全屏显示(16:9)</PresentationFormat>
  <Paragraphs>141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Courier</vt:lpstr>
      <vt:lpstr>等线</vt:lpstr>
      <vt:lpstr>等线 Light</vt:lpstr>
      <vt:lpstr>Arial</vt:lpstr>
      <vt:lpstr>Office 主题​​</vt:lpstr>
      <vt:lpstr>LLVM与LLVM Pass简介</vt:lpstr>
      <vt:lpstr>什么是LLVM？</vt:lpstr>
      <vt:lpstr>LLVM包括哪些组件？</vt:lpstr>
      <vt:lpstr>LLVM有什么优势？</vt:lpstr>
      <vt:lpstr>LLVM有什么优势？</vt:lpstr>
      <vt:lpstr>LLVM有什么优势？</vt:lpstr>
      <vt:lpstr>LLVM有什么优势？</vt:lpstr>
      <vt:lpstr>LLVM编译代码的流程</vt:lpstr>
      <vt:lpstr>LLVM编译代码的流程</vt:lpstr>
      <vt:lpstr>利用前端生成中间表示</vt:lpstr>
      <vt:lpstr>利用前端生成中间表示</vt:lpstr>
      <vt:lpstr>利用前端生成中间表示</vt:lpstr>
      <vt:lpstr>将中间表示编译为目标平台汇编代码</vt:lpstr>
      <vt:lpstr>将中间表示编译为目标平台汇编代码</vt:lpstr>
      <vt:lpstr>将中间表示编译为目标平台汇编代码</vt:lpstr>
      <vt:lpstr>将中间表示编译为目标平台汇编代码</vt:lpstr>
      <vt:lpstr>LLVM IR简介</vt:lpstr>
      <vt:lpstr>LLVM IR的组成</vt:lpstr>
      <vt:lpstr>Module（模块）</vt:lpstr>
      <vt:lpstr>Function（函数）</vt:lpstr>
      <vt:lpstr>Function（函数）</vt:lpstr>
      <vt:lpstr>BasicBlock（基本快）</vt:lpstr>
      <vt:lpstr>C++如何被编译为LLVM IR？</vt:lpstr>
      <vt:lpstr>操纵LLVM IR的LLVM Pass</vt:lpstr>
      <vt:lpstr>操纵LLVM IR的LLVM Pass</vt:lpstr>
      <vt:lpstr>命令行参数</vt:lpstr>
      <vt:lpstr>继承自llvm::FunctionPass的类定义</vt:lpstr>
      <vt:lpstr>注册LLVM Pass</vt:lpstr>
      <vt:lpstr>LLVM Pass操纵LLVM IR的API简介</vt:lpstr>
      <vt:lpstr>如何编译LLVM Pass</vt:lpstr>
      <vt:lpstr>如何运行LLVM Pass</vt:lpstr>
      <vt:lpstr>如何调试LLVM Pass</vt:lpstr>
      <vt:lpstr>打开lldb，载入加载动态链接库的opt</vt:lpstr>
      <vt:lpstr>在代码中加入断点</vt:lpstr>
      <vt:lpstr>提供运行LLVM Pass的参数，运行opt</vt:lpstr>
      <vt:lpstr>参考资料</vt:lpstr>
      <vt:lpstr>谢谢大家！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LLVM与LLVM Pass简介</dc:title>
  <dc:creator>吴系风</dc:creator>
  <cp:keywords/>
  <cp:lastModifiedBy>吴系风</cp:lastModifiedBy>
  <cp:revision>33</cp:revision>
  <dcterms:created xsi:type="dcterms:W3CDTF">2022-03-05T06:19:04Z</dcterms:created>
  <dcterms:modified xsi:type="dcterms:W3CDTF">2022-03-05T09:16:23Z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2022年3月5日</vt:lpwstr>
  </property>
</Properties>
</file>